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2"/>
  </p:notesMasterIdLst>
  <p:sldIdLst>
    <p:sldId id="351" r:id="rId2"/>
    <p:sldId id="352" r:id="rId3"/>
    <p:sldId id="327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8" r:id="rId20"/>
    <p:sldId id="379" r:id="rId21"/>
    <p:sldId id="381" r:id="rId22"/>
    <p:sldId id="382" r:id="rId23"/>
    <p:sldId id="380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1" r:id="rId32"/>
    <p:sldId id="390" r:id="rId33"/>
    <p:sldId id="392" r:id="rId34"/>
    <p:sldId id="393" r:id="rId35"/>
    <p:sldId id="394" r:id="rId36"/>
    <p:sldId id="395" r:id="rId37"/>
    <p:sldId id="396" r:id="rId38"/>
    <p:sldId id="398" r:id="rId39"/>
    <p:sldId id="399" r:id="rId40"/>
    <p:sldId id="397" r:id="rId41"/>
    <p:sldId id="430" r:id="rId42"/>
    <p:sldId id="400" r:id="rId43"/>
    <p:sldId id="401" r:id="rId44"/>
    <p:sldId id="402" r:id="rId45"/>
    <p:sldId id="403" r:id="rId46"/>
    <p:sldId id="404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</p:sldIdLst>
  <p:sldSz cx="12192000" cy="6858000"/>
  <p:notesSz cx="6858000" cy="9144000"/>
  <p:embeddedFontLst>
    <p:embeddedFont>
      <p:font typeface="思源黑体 CN Bold" panose="02010600030101010101" charset="-122"/>
      <p:bold r:id="rId73"/>
    </p:embeddedFont>
    <p:embeddedFont>
      <p:font typeface="思源宋体 CN" panose="02010600030101010101" charset="-122"/>
      <p:regular r:id="rId74"/>
      <p:bold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</p:embeddedFontLst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171E"/>
    <a:srgbClr val="085C9E"/>
    <a:srgbClr val="025AA2"/>
    <a:srgbClr val="BC1521"/>
    <a:srgbClr val="E8EEF2"/>
    <a:srgbClr val="4D4D4D"/>
    <a:srgbClr val="FFFFFF"/>
    <a:srgbClr val="5F5F5F"/>
    <a:srgbClr val="0298DA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2" autoAdjust="0"/>
    <p:restoredTop sz="90018" autoAdjust="0"/>
  </p:normalViewPr>
  <p:slideViewPr>
    <p:cSldViewPr snapToGrid="0">
      <p:cViewPr varScale="1">
        <p:scale>
          <a:sx n="42" d="100"/>
          <a:sy n="42" d="100"/>
        </p:scale>
        <p:origin x="36" y="12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BC9D7-1DE8-411C-8C4C-E164B209CD25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F110D-F366-45D6-BBFE-E6C30D723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98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110D-F366-45D6-BBFE-E6C30D7238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914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BFFEC-68D0-7C2C-3B41-A7B72CDC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252279-7DF1-6DC2-ED6B-932762638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927FE8-4A05-F710-C2F6-E378C791C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DD3754-631D-D0F9-96F1-2BDFC6CD8A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54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2431D-4CD0-01E7-2846-DFB56E26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BD21A3-1530-AD94-437A-E3713344D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49EDAE-9E96-C338-3AAB-341E662D3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9BB57F-5D86-9C94-CC9D-5BEA22A17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563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7FCA7-285B-6FAA-4B5D-8C32B8CBC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EC7CC1-9617-23C2-DEE2-81568D913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7C0D4F-68C4-EF99-CDBF-836CF3961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B250B4-8FDC-72D5-0CB3-1C0D1E682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081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162B5-AC5B-9E65-9739-B8464B8E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FA3902-040A-C981-4136-A126DD354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6CDE87-1A9D-4E0F-6CC4-A30010E77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B3C5DC-3E31-241D-FAF9-F09C8D013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221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5239A-8CBF-1FB6-52F6-962F978B0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280C60-6001-3550-6BAF-78E2A3E76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307D73-9271-437C-B179-F4D334D33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92CF30-B2F4-8710-A94E-2B4CD5FCB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10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980D1-9116-0A52-8A44-F1F359D2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795D4F-519E-AABC-FE7E-ABB7D7BEB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E76D18-9ADE-46F0-243F-B522F1F13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77A6A0-E9C2-B79C-795B-D99FFFFA6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0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E37D0-4809-8E31-C34A-8B727202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0CC403-3B5A-0E0F-1E9D-E75BBFEBB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0010A3-170F-FF85-477C-30186F640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252B0F-F718-69AE-C7DC-C30163279F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047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63A6F-C625-32F5-B29C-C9718037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AB210B-BBFE-E045-5E6A-A40E77232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FABCA9-EFAE-427D-7C22-F1B2978EE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FAE5BF-6E64-01FE-1074-0477E93B94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082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3AC9-7EAB-E07F-929E-0CDA6A5AB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73F189-2697-72BD-A1C1-35F0E0EDB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9EFF55-89A3-0F3D-4BA4-20699EB24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4751C0-2C5C-D232-C875-D74D0DD69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624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84AE8-DC88-32B8-9479-F11E9482B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B4C9DE-EA8F-E9FB-2551-4FD3BDA67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650D02-02A9-E5AB-3BE2-7194CD027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D38773-F5F8-84E3-1980-D8DA9055FB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110D-F366-45D6-BBFE-E6C30D72381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17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110D-F366-45D6-BBFE-E6C30D7238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900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813E0-6429-36F3-E12A-52DD537BB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F610D8-56E2-3540-E445-31BB326F1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C5AC0C-18D2-30C8-0135-1E2835B6B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D38CF3-CB1D-2586-294C-A07E974D8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774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51A2B-42FC-5C94-C0F1-CB815108F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21F9C5-87B1-3BBA-E679-66BD6F42B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0307EF-49DF-7DF9-BF02-025E52B02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387857-0E90-1558-1646-0501124C77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61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238A-A891-A111-4B1A-9A05DA75F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83F8BE-6BF1-9A33-4635-2157BF998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D36DC5-F54E-09AE-9E51-6AE822F37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4A5251-F50E-C3FA-42CE-685C3D85E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49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AE5C4-615A-9A26-1CA9-3D572F8F1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CE0863-A71D-6ECA-FCC8-14FCCB719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125E7E-A98D-0D03-AB88-3193CE7D6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4A009-1FBC-8AFA-A3A0-50C5C7B325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161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5F2D8-16B0-10FF-4138-E53E0968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B83171-0FBA-41B4-CAF5-0180680BB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795CFA-360E-AF67-602F-A166F0DA5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9171D6-0F5F-878D-C2C4-5D5A01AA5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149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8477D-8BB4-39D7-8E02-BD596F70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235AE8-7563-4252-D4B0-5E36AFC88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136897-11F8-A5DB-B253-FAA1DD8D8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B05C2A-1C87-7AC9-2D0B-EE870B7584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578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66809-58F0-1778-7E13-BE3467F8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5C727F-C305-C35A-1A43-7357DC9A1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051E40-C765-6CEF-AE4B-294CDBAF3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CF76BF-9592-FEFC-718B-3FCCB8C9A9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210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CB7AC-6550-7723-5F03-6F743A9C3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07DCCA-9B60-681F-10E0-06AEEC367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2CF41D-5590-6473-8658-7B83C008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F9D012-53E6-A7C9-8BF3-D80DD7CDE9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678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EAF54-0607-E865-7197-26575722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4F246E-3342-1B6D-45E8-4C068DF7A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D7E1BB-4A10-6B0D-83B8-32DFDB90D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50C1CF-912B-4DEE-619B-0F32B2DDD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998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7616D-8040-57A3-8E5C-843284838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ED431B-5161-CB36-C48C-577CBA8DD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3D7E32-CB3C-7EEB-276C-492906CB1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6DF353-CC54-AB6C-423E-6A319B5D9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33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110D-F366-45D6-BBFE-E6C30D7238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436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75EC4-D49F-47B7-37E4-76C8EAA39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EBC67E-7565-8EEB-BBB2-AB31AC5C6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4D1ABB-2B09-9893-038A-51290F519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lot can happen for CFIT in </a:t>
            </a:r>
            <a:r>
              <a:rPr lang="en-US" altLang="zh-CN" dirty="0" err="1"/>
              <a:t>HnuSec,between</a:t>
            </a:r>
            <a:r>
              <a:rPr lang="en-US" altLang="zh-CN" dirty="0"/>
              <a:t> now and never!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6F29B-267C-6EDE-1CB4-60A82ABB7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880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019C2-DED5-3924-E22A-A8213B2C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739FB8-4B6C-5521-79DC-55007669E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4619BB-1C05-2002-20B2-AA435BCA1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571FB9-6368-3364-A2C2-6294FC863A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095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377A6-EE42-E51E-44B1-29AE1F575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F037AD-E0DE-6310-9787-54DFCD450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C79F8B-BE44-6A24-3C5E-18C1B2796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AA65F9-F431-D0CF-31F5-AD596CFF5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096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206FA-8F1D-69AA-AAF2-84430E5EA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7BBEA8-365B-1DD6-AE89-5544A2F0A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64D8F7-6863-63FB-A864-701B72993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766E70-5BBA-01C2-C0E6-CA125CE6A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891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BE876-39F7-CE7E-D940-F421B8E2B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7F675A-D7B9-0392-A5D7-9E1D38250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91A2EF-1ED4-FBD2-9A95-250CD6D0D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30AD00-8521-35E2-46F5-FB30F9CE80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569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D5DAD-71EC-8E81-579F-333F06BB2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8E0B23-385E-38DD-2A14-36A14A423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6B08B3-B2F3-ED57-98C1-5E2D1E86E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142DB6-C180-BCE7-ADB0-23642BA7B1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814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9A30C-2926-2DE3-4281-71BA161CB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78B62F-32C3-7220-0049-6190E6497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687DC3-EC9F-D866-BBE2-4046A19D0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88462F-9CB7-16D6-A42D-4017A8FB8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565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6B211-261D-1F16-FAE8-A6906CE3C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4FA3B8-637A-938B-B5DC-CAF2D139F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DF4F54-2518-DA5D-ACEF-850901204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7DBEEE-A991-6B8C-42EB-317CB4E2BF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107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6797-6997-2355-3DF0-2C40E5B68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A94F0B-115C-6685-8326-32186A4A0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5A2898-C964-114F-AB85-89DD9B67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073261-6872-AB52-08CA-79770CB1C5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387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402C4-2D45-BEDE-5A9C-56258741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382F40-9CBD-C713-56FC-5E9F532EA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8BA47C-3170-F4B7-5A20-C69596951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87E294-290D-26D6-FBAA-492EC3FE0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7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F4393-5C3E-4940-222B-4CF478AE9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2E1789-02A4-7F6C-43B5-9858E763C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C8D0DE-E6E3-2F35-B623-931F6D102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0D68B3-B544-820B-9769-C0BBB9846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3331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C1891-ED40-9BA5-C823-48D5624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93F289-7D0B-5300-59F4-F85CC34E2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E8208A-AEE5-B1E6-0810-2FFB41D5A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D1B142-00A4-7203-254E-ED479AC05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320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91E71-257C-5812-509C-596E31091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E2D777-4950-7F98-EADA-48CB91F45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C49C17-85CE-8253-AE17-E698218BE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3AEFEF-4F18-D78F-69EF-8DA8FF4CB5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487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C2E4E-4D6B-1186-5511-A4380AB3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AD56DE-DA4F-E9C1-1E28-3F0775F9F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96EC59-E0E1-4D23-299A-A81BF468A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487CC1-E8DE-9390-04C2-41EDDB032D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179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29586-5C80-C53C-20DB-EE1CF7A8A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AD1EED-A602-BCFC-6905-59F311F04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9C3464-0AE7-3719-70F1-01F800004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9BB319-A14B-11E9-DA95-109F78AFDA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31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C7494-B402-BE5D-AA6D-2FD86EF1A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8D4DB4-4F24-4ABB-8275-049D289CF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B59943-9ABE-35D0-E4B6-21001BE16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6107F6-64E7-2E45-0E45-5E74A62D0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7585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CF231-2625-9004-213F-503844A11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EBF8D0-C34B-296D-3DA7-3008A675A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40E1D5-BC17-1ED4-FC62-960DBABC7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25537C-9E8A-DEC6-1607-815C5D949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923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F4B87-F433-8B33-1117-814172ED6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D6CBBE-2A7C-028C-1E14-751D31554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91CEDE-7E66-A5DC-5D9C-A0719EDF4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EFD6F2-4BA4-E482-BCCE-5B09339940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110D-F366-45D6-BBFE-E6C30D72381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0740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76EB3-9932-C12A-3685-BB27C23E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F519D2-53FC-8C76-B7CC-13A8F23D3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9E81B5-23BB-6380-3C24-613A3E003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48A5E9-D982-0085-2DF6-48C85C33C4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2505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2E479-F3B0-2448-B7C1-CCC6A8E6B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F29354-E6E9-442F-8CEC-80B696080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96DCE5-BB9A-2779-4C2C-ABAD94B59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A97EC-C57E-BFBC-9F0F-048C6AD06E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5605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4818-5A02-883C-AD06-7142E262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FA5421-CE28-3651-2C8C-D9D01D155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9E4183-9CCB-C4BE-5A5B-CA12807AA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6AC3B6-FEE0-273F-D6D3-6458E67A8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30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6E0D-0975-44E2-4247-48136914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C49F77-7E1D-1AFA-12E6-0DFAF87AF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6BC4DA-6E3A-3FDF-D2D6-239EFFA13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313BF6-ABBF-0435-9BA6-37822DEEF2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501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3A73-B8DB-1991-80AB-A26BDE700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EECB679-E159-D352-D63B-DACC0A542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C992B-4E68-7988-F603-75095F093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D7227C-FBF7-1CE7-C019-A77AC662C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979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894A5-8645-3218-0CC1-9149053C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12D0EB-C570-18DB-DB13-A738D0C4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DB180A-543D-272C-6633-1EE1E250A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572A7D-9E88-5C59-8D36-54D398BF47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7577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23A13-12D6-42A5-D145-95A3CB619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2AAC46-B95F-2E47-09FD-48D9C7EA9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78BAE9-3A86-922B-7A39-ED378D450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CB91A-9A86-35C6-AFA8-6FF235774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9311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A2A0-2A13-5268-8555-315005B30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4ADF3D-1026-BD6B-2BA7-228302349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5C2178-2819-DD5A-D27F-5CEF77DCE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AFFB74-93CA-E270-236A-EFF5B5B6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684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29F81-9B52-2FF4-577D-E1F4F1CC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6CD0B8-E09D-5014-7CF3-4D6AD968C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F19117-5822-5153-FA2B-899CE2E5A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261FF-9684-9F2D-B3B7-C65EDF176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1657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DFA-DF46-6450-2CF4-00AB81D0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C294DC-E51C-C395-65AD-7EF7D11C3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83D077-5652-EC48-9F82-21CD4263F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EE5010-7134-8082-FC2C-5ED55BFC88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447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62D9B-31DE-459E-CA44-19B75B2C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3C760D-518A-0B27-F29B-8858A5EA8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0C0004-85BF-C443-69B9-CBCE7BFE2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C7827B-83E7-66E9-2E93-3AEA1BEB2C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2924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088E5-3CB3-0D69-0D23-66309B776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55352A-E6F0-A874-EF0B-034F44EF8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0F901B-D1CD-0481-2AED-8F8A3F909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083C70-53B0-9337-617C-F1C266DAD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136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FAA2-A6E9-C1E4-4594-26D148511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9E7C8F-AE4D-115C-DABD-947504C66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CF1DB8-6B81-7227-4F9B-1CE7C48DF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846370-4BE7-80B9-B240-DA2BC21F5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8703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20FED-39C3-D6DC-F7B6-1A766C05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D0AC9E-EA50-9AAB-BFB7-6BDC344CD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5D22D6-97B6-CAD7-F27D-F8C42FC1B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0D32FC-6C32-6977-F997-450714C61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071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C4DE4-7368-5428-A6AC-9E8BA4C2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7761EC-FF14-4262-E5C8-4E71B88DB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257968-ADAE-8E0A-821B-D23226B44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FB0F9-4821-2C8E-F09B-3FEE575E7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4628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D67BB-E2F6-1EB4-E312-19B1A3F3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738276-A022-5774-A192-D8DCE47CE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837ECB-77E9-3DA9-8F8E-90B6E433C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426275-D835-0603-27D0-EA6E5B46C2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0029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AEBE-7332-3494-F30A-0476578B7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CB5A68-EB51-F813-3830-7650EBBD0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D6B84F-4061-23CE-88ED-45C147373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7F3E57-2489-FE62-AC8D-F17A2FF5F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0301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3177E-CBF0-C323-7C84-008641BA3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4706FE-4502-4AA0-218E-49C14F416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1DD848-6884-B09B-2091-33E281C19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ADB3AE-9299-E063-CBDD-90EFD7715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074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28ED8-2193-A3C9-889D-A52845AB9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A404EE-3DF6-2875-9FF2-E867E9578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4077AF-98B7-A28A-4385-DB678143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12E9E5-A8FD-8BF5-0474-53D55503A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5470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92F38-4B58-AFC9-61FB-6BDC5174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48158B-92BD-E573-73FD-BCB7CE8D3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994008-68B1-895D-081D-732D29BD6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843173-E09A-8E87-30CB-4EF29D11C0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5098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A7B6A-ED40-87A8-CC60-A46E4F2A2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90051F-2857-854A-8BE9-C6BEE77A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D85197-7CFA-AD71-1BCE-B0ECECB09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AF7519-51B7-D322-E9E9-CFC596AE4E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683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B4160-9AA5-7978-AC6D-E98F6EE2F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4BA465-BB8A-0F44-D3DA-BFF3501B9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824A4C-04DB-9C6D-6D7B-D743BD90B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AC8183-6BC9-0176-FA23-EAE139FE05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033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2113C-4302-6ECE-52B9-3029F80F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A0C571-5DCE-1C3F-52D2-38D21E2B8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733054-DF5A-6D92-5911-D7D32AF85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8D571-1A25-25BC-CBE5-34F93F4B04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6731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2ACC-78A4-8F3C-72B4-28E3D1550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DAC0D8-79F9-951B-BC9C-B187E12AF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EF4634-E03D-AFB9-C0F1-394EBF6C6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1D445C-0032-66F4-2ABE-7BA1552AB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2834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C5F2-BF70-FDBD-1C24-3A52DDB8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D37E61-DC87-930A-4BAE-A87A013C1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5C5FA1-8F49-1E50-1C04-ADA34E256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E345EC-0BD6-C583-8052-1417783563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110D-F366-45D6-BBFE-E6C30D72381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978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7D822-4A01-B3BC-152E-D2BCCFCE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A6F32F-E854-DB84-CC9A-89487BACC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A813B0-7EC0-C368-D44E-5299DEA3A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B5BA87-AE10-2AA3-082E-B8519361D1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35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608D9-3911-8B3E-E2F7-866604697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607A30-1243-12CC-C722-0DDEA019F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D68A26-A19E-32A6-C8D6-A097DFA91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FCBFE-D70C-4343-9D33-DDFC2B3BA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64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BDE3B-106F-8343-F080-8BC95AC1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C3BB40-6770-E49B-9098-9A15C76D9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380A25-3FC7-8CD6-EE00-1DFEB5A8A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10E7E9-F8A4-8A8A-B8FD-2294DCF63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0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3D890B-99C6-4B23-BBF7-B90DE691927D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ABE62-FDC1-448F-9B80-7DDF14783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529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3D890B-99C6-4B23-BBF7-B90DE691927D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ABE62-FDC1-448F-9B80-7DDF14783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78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3D890B-99C6-4B23-BBF7-B90DE691927D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ABE62-FDC1-448F-9B80-7DDF14783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47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05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547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99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3D890B-99C6-4B23-BBF7-B90DE691927D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ABE62-FDC1-448F-9B80-7DDF14783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9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3D890B-99C6-4B23-BBF7-B90DE691927D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ABE62-FDC1-448F-9B80-7DDF14783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818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3D890B-99C6-4B23-BBF7-B90DE691927D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ABE62-FDC1-448F-9B80-7DDF14783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706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3D890B-99C6-4B23-BBF7-B90DE691927D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ABE62-FDC1-448F-9B80-7DDF14783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86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3D890B-99C6-4B23-BBF7-B90DE691927D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ABE62-FDC1-448F-9B80-7DDF14783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10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3D890B-99C6-4B23-BBF7-B90DE691927D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ABE62-FDC1-448F-9B80-7DDF14783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8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3D890B-99C6-4B23-BBF7-B90DE691927D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ABE62-FDC1-448F-9B80-7DDF14783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81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3D890B-99C6-4B23-BBF7-B90DE691927D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ABE62-FDC1-448F-9B80-7DDF14783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68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30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go.cfitsec.cn/uploads/2024/09/02/X1w92Vrz_cfitpinkicon.png?x-oss-process=image/resize,w_300/quality,q_9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60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jyshare.com/compile/9/" TargetMode="External"/><Relationship Id="rId5" Type="http://schemas.openxmlformats.org/officeDocument/2006/relationships/hyperlink" Target="https://mirrors.aliyun.com/python-release/windows/" TargetMode="External"/><Relationship Id="rId4" Type="http://schemas.openxmlformats.org/officeDocument/2006/relationships/hyperlink" Target="https://www.python.org/downloads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get/Downloads/MySQL-8.0/mysql-8.0.40-winx64.zip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 t="5560" r="7516" b="6192"/>
          <a:stretch/>
        </p:blipFill>
        <p:spPr>
          <a:xfrm>
            <a:off x="-1305817" y="-889742"/>
            <a:ext cx="8264751" cy="8583857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4D23062B-A90A-4726-A67B-A343C3B7C23E}"/>
              </a:ext>
            </a:extLst>
          </p:cNvPr>
          <p:cNvSpPr/>
          <p:nvPr/>
        </p:nvSpPr>
        <p:spPr>
          <a:xfrm>
            <a:off x="1842872" y="2324765"/>
            <a:ext cx="2203568" cy="2208469"/>
          </a:xfrm>
          <a:prstGeom prst="ellipse">
            <a:avLst/>
          </a:prstGeom>
          <a:gradFill>
            <a:gsLst>
              <a:gs pos="0">
                <a:srgbClr val="C00000"/>
              </a:gs>
              <a:gs pos="69000">
                <a:srgbClr val="0070C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733035" y="2228879"/>
            <a:ext cx="6368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gradFill>
                  <a:gsLst>
                    <a:gs pos="0">
                      <a:srgbClr val="0070C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DEV</a:t>
            </a:r>
            <a:r>
              <a:rPr lang="zh-CN" altLang="en-US" sz="4800" dirty="0">
                <a:gradFill>
                  <a:gsLst>
                    <a:gs pos="0">
                      <a:srgbClr val="0070C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课程第一节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305874" y="3780363"/>
            <a:ext cx="412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基础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/Web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基础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经典长宋简" panose="02010609000101010101" pitchFamily="49" charset="-122"/>
            </a:endParaRPr>
          </a:p>
          <a:p>
            <a:pPr algn="dist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/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数据库（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sql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）基础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693920" y="3402187"/>
            <a:ext cx="6613508" cy="153487"/>
            <a:chOff x="4216622" y="3991802"/>
            <a:chExt cx="6613508" cy="153487"/>
          </a:xfrm>
        </p:grpSpPr>
        <p:sp>
          <p:nvSpPr>
            <p:cNvPr id="9" name="平行四边形 8"/>
            <p:cNvSpPr/>
            <p:nvPr/>
          </p:nvSpPr>
          <p:spPr>
            <a:xfrm>
              <a:off x="4216622" y="3991803"/>
              <a:ext cx="3523384" cy="153486"/>
            </a:xfrm>
            <a:prstGeom prst="parallelogram">
              <a:avLst>
                <a:gd name="adj" fmla="val 8181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7741920" y="3991802"/>
              <a:ext cx="1706643" cy="138738"/>
            </a:xfrm>
            <a:prstGeom prst="parallelogram">
              <a:avLst>
                <a:gd name="adj" fmla="val 8181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543699" y="3991802"/>
              <a:ext cx="1286431" cy="147509"/>
              <a:chOff x="5753187" y="3991802"/>
              <a:chExt cx="1286431" cy="147509"/>
            </a:xfrm>
          </p:grpSpPr>
          <p:sp>
            <p:nvSpPr>
              <p:cNvPr id="10" name="五角星 9"/>
              <p:cNvSpPr/>
              <p:nvPr/>
            </p:nvSpPr>
            <p:spPr>
              <a:xfrm>
                <a:off x="5753187" y="3991802"/>
                <a:ext cx="147509" cy="14750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8" name="五角星 27"/>
              <p:cNvSpPr/>
              <p:nvPr/>
            </p:nvSpPr>
            <p:spPr>
              <a:xfrm>
                <a:off x="6037918" y="3991802"/>
                <a:ext cx="147509" cy="147509"/>
              </a:xfrm>
              <a:prstGeom prst="star5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9" name="五角星 28"/>
              <p:cNvSpPr/>
              <p:nvPr/>
            </p:nvSpPr>
            <p:spPr>
              <a:xfrm>
                <a:off x="6322649" y="3991802"/>
                <a:ext cx="147509" cy="14750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0" name="五角星 29"/>
              <p:cNvSpPr/>
              <p:nvPr/>
            </p:nvSpPr>
            <p:spPr>
              <a:xfrm>
                <a:off x="6607380" y="3991802"/>
                <a:ext cx="147509" cy="147509"/>
              </a:xfrm>
              <a:prstGeom prst="star5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1" name="五角星 30"/>
              <p:cNvSpPr/>
              <p:nvPr/>
            </p:nvSpPr>
            <p:spPr>
              <a:xfrm>
                <a:off x="6892109" y="3991802"/>
                <a:ext cx="147509" cy="14750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23" name="PA_矩形 28">
            <a:extLst>
              <a:ext uri="{FF2B5EF4-FFF2-40B4-BE49-F238E27FC236}">
                <a16:creationId xmlns:a16="http://schemas.microsoft.com/office/drawing/2014/main" id="{DE7965E5-1931-4046-B975-0DE828EB53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15860" y="4708937"/>
            <a:ext cx="4284640" cy="309124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>
                <a:latin typeface="思源宋体 CN" panose="02020400000000000000" pitchFamily="18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A lot can happen between now and never!</a:t>
            </a:r>
          </a:p>
        </p:txBody>
      </p:sp>
      <p:sp>
        <p:nvSpPr>
          <p:cNvPr id="24" name="PA_圆角矩形 31">
            <a:extLst>
              <a:ext uri="{FF2B5EF4-FFF2-40B4-BE49-F238E27FC236}">
                <a16:creationId xmlns:a16="http://schemas.microsoft.com/office/drawing/2014/main" id="{037C0DD3-3514-4155-8D33-D3AA149B34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58444" y="5288998"/>
            <a:ext cx="1759048" cy="483826"/>
          </a:xfrm>
          <a:prstGeom prst="flowChartTerminator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思源宋体 CN" panose="02020400000000000000" pitchFamily="18" charset="-122"/>
                <a:ea typeface="思源黑体 CN Bold" panose="020B0800000000000000" pitchFamily="34" charset="-122"/>
                <a:sym typeface=""/>
              </a:rPr>
              <a:t>主讲人：谢鹏程（</a:t>
            </a:r>
            <a:r>
              <a:rPr lang="en-US" altLang="zh-CN" sz="1400" b="1" dirty="0">
                <a:solidFill>
                  <a:schemeClr val="tx1"/>
                </a:solidFill>
                <a:latin typeface="思源宋体 CN" panose="02020400000000000000" pitchFamily="18" charset="-122"/>
                <a:ea typeface="思源黑体 CN Bold" panose="020B0800000000000000" pitchFamily="34" charset="-122"/>
                <a:sym typeface=""/>
              </a:rPr>
              <a:t>CFIT</a:t>
            </a:r>
            <a:r>
              <a:rPr lang="zh-CN" altLang="en-US" sz="1400" b="1" dirty="0">
                <a:solidFill>
                  <a:schemeClr val="tx1"/>
                </a:solidFill>
                <a:latin typeface="思源宋体 CN" panose="02020400000000000000" pitchFamily="18" charset="-122"/>
                <a:ea typeface="思源黑体 CN Bold" panose="020B0800000000000000" pitchFamily="34" charset="-122"/>
                <a:sym typeface=""/>
              </a:rPr>
              <a:t>）</a:t>
            </a:r>
            <a:endParaRPr lang="en-US" altLang="zh-CN" sz="1400" b="1" dirty="0">
              <a:solidFill>
                <a:schemeClr val="tx1"/>
              </a:solidFill>
              <a:latin typeface="思源宋体 CN" panose="02020400000000000000" pitchFamily="18" charset="-122"/>
              <a:ea typeface="思源黑体 CN Bold" panose="020B0800000000000000" pitchFamily="34" charset="-122"/>
              <a:sym typeface=""/>
            </a:endParaRPr>
          </a:p>
        </p:txBody>
      </p:sp>
      <p:sp>
        <p:nvSpPr>
          <p:cNvPr id="33" name="PA_圆角矩形 31">
            <a:extLst>
              <a:ext uri="{FF2B5EF4-FFF2-40B4-BE49-F238E27FC236}">
                <a16:creationId xmlns:a16="http://schemas.microsoft.com/office/drawing/2014/main" id="{8598873F-78C9-4E43-9011-7207581AAFF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090484" y="5814502"/>
            <a:ext cx="1393298" cy="264266"/>
          </a:xfrm>
          <a:prstGeom prst="flowChartTerminator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  <a:latin typeface="思源宋体 CN" panose="02020400000000000000" pitchFamily="18" charset="-122"/>
                <a:ea typeface="思源黑体 CN Bold" panose="020B0800000000000000" pitchFamily="34" charset="-122"/>
                <a:sym typeface=""/>
              </a:rPr>
              <a:t>2025/1/13 19:00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4F41EF-5A59-6298-4CF6-F462EE8C9D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90" y="2386007"/>
            <a:ext cx="1921331" cy="20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3" grpId="0"/>
      <p:bldP spid="24" grpId="0" animBg="1"/>
      <p:bldP spid="3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6EE7-399D-8C36-1129-4AD94D54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7C854E6E-CE3E-921A-880C-6939EE88F178}"/>
              </a:ext>
            </a:extLst>
          </p:cNvPr>
          <p:cNvGrpSpPr/>
          <p:nvPr/>
        </p:nvGrpSpPr>
        <p:grpSpPr>
          <a:xfrm>
            <a:off x="8067277" y="1642053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E72659D0-027B-6ACC-0FDE-FF8B89AC26F7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2BB80997-57C8-7412-0AA0-043BFEAE3581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845FA5E-4382-C9CC-478D-ED6A17B2EF3F}"/>
              </a:ext>
            </a:extLst>
          </p:cNvPr>
          <p:cNvGrpSpPr/>
          <p:nvPr/>
        </p:nvGrpSpPr>
        <p:grpSpPr>
          <a:xfrm flipH="1">
            <a:off x="4964441" y="1660207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E5C644DB-5754-3D86-2A2E-BB12130C1CD1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FC52826A-0314-80D1-194F-15FC9F9274C5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299150BA-E4B4-3D4D-02E9-256A1FDB8A6A}"/>
              </a:ext>
            </a:extLst>
          </p:cNvPr>
          <p:cNvSpPr/>
          <p:nvPr/>
        </p:nvSpPr>
        <p:spPr>
          <a:xfrm>
            <a:off x="36133" y="5383443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9A8A10E-59AE-FF5A-AB87-DA3B1467DDEF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BDF5C23C-F30B-3164-7DEA-D2C9D515B259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A4A0483C-9C0A-D4DC-D8F2-A069E9CB9664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The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88E5302-1F12-288D-ACC0-2A6448F33B7A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57F292C4-E295-00DD-25A3-69CFF7ED1BF6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3C108149-B3F9-036C-9CFA-6DEB5357EE09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600" b="1" dirty="0">
                  <a:cs typeface="+mn-ea"/>
                  <a:sym typeface="+mn-lt"/>
                </a:rPr>
                <a:t>of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FCC451A-B4B2-1DCE-1F07-99E36E46F760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B33D58B-C5D1-ADA5-E880-80BB1444B1C0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F54629E3-05E9-EAA2-6643-4DAD3C18034E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Zen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D51A108-7EC1-2A9E-97DB-A38FB2546204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28EBA1B3-2E10-BF2F-CE27-DAC38A8D3F4E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F8789CB4-608D-7402-430F-898D92D34257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CF</a:t>
              </a:r>
            </a:p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IT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8594617-0DF3-67E9-DE64-10146C1F0388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B289EBEF-9ACA-FC8D-DDF2-4FC923EF3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9433" y="562259"/>
              <a:ext cx="129073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控制流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98BFAE9-3A73-E2F1-17CA-89EDE6A07714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B1497827-BCB3-E433-8877-6EA941B5918E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9B3D7DB1-44BF-2C7A-4D61-368DA8955BE7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9B04E8-18A4-B6B3-BE42-771E2B8D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56" y="1615122"/>
            <a:ext cx="2581288" cy="25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0F3E6AD-313F-EBAF-C582-2C1596829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701" y="1633442"/>
            <a:ext cx="1366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定义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类型转换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73D19BFB-FC5F-C2B6-08FC-E2B896952A29}"/>
              </a:ext>
            </a:extLst>
          </p:cNvPr>
          <p:cNvSpPr txBox="1"/>
          <p:nvPr/>
        </p:nvSpPr>
        <p:spPr>
          <a:xfrm>
            <a:off x="4079779" y="1791933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顺序执行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3547A180-2E03-CE59-2458-2FFC10E7D973}"/>
              </a:ext>
            </a:extLst>
          </p:cNvPr>
          <p:cNvSpPr txBox="1"/>
          <p:nvPr/>
        </p:nvSpPr>
        <p:spPr>
          <a:xfrm>
            <a:off x="4208717" y="2210164"/>
            <a:ext cx="770447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python</a:t>
            </a:r>
            <a:r>
              <a:rPr lang="zh-CN" altLang="en-US" sz="1400" dirty="0">
                <a:cs typeface="+mn-ea"/>
                <a:sym typeface="+mn-lt"/>
              </a:rPr>
              <a:t>代码一般从上往下执行，此时的执行方式叫顺序执行。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5FADCC0C-C9E3-C1D7-7B3C-67FA75AB7391}"/>
              </a:ext>
            </a:extLst>
          </p:cNvPr>
          <p:cNvSpPr txBox="1"/>
          <p:nvPr/>
        </p:nvSpPr>
        <p:spPr>
          <a:xfrm>
            <a:off x="4079778" y="258232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分支结构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52A2E242-FB22-DAC1-E403-C4A5B2C07189}"/>
              </a:ext>
            </a:extLst>
          </p:cNvPr>
          <p:cNvSpPr txBox="1"/>
          <p:nvPr/>
        </p:nvSpPr>
        <p:spPr>
          <a:xfrm>
            <a:off x="4247834" y="2950339"/>
            <a:ext cx="7685421" cy="1072732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使用</a:t>
            </a:r>
            <a:r>
              <a:rPr lang="en-US" altLang="zh-CN" sz="1400" dirty="0">
                <a:cs typeface="+mn-ea"/>
                <a:sym typeface="+mn-lt"/>
              </a:rPr>
              <a:t>if-else</a:t>
            </a:r>
            <a:r>
              <a:rPr lang="zh-CN" altLang="en-US" sz="1400" dirty="0">
                <a:cs typeface="+mn-ea"/>
                <a:sym typeface="+mn-lt"/>
              </a:rPr>
              <a:t>嵌套实现，每个</a:t>
            </a:r>
            <a:r>
              <a:rPr lang="en-US" altLang="zh-CN" sz="1400" dirty="0">
                <a:cs typeface="+mn-ea"/>
                <a:sym typeface="+mn-lt"/>
              </a:rPr>
              <a:t>if</a:t>
            </a:r>
            <a:r>
              <a:rPr lang="zh-CN" altLang="en-US" sz="1400" dirty="0">
                <a:cs typeface="+mn-ea"/>
                <a:sym typeface="+mn-lt"/>
              </a:rPr>
              <a:t>语句如果逻辑表达式为真，则执行下面对应语句；否则跳过并向后执行。注意每个</a:t>
            </a:r>
            <a:r>
              <a:rPr lang="en-US" altLang="zh-CN" sz="1400" dirty="0">
                <a:cs typeface="+mn-ea"/>
                <a:sym typeface="+mn-lt"/>
              </a:rPr>
              <a:t>if-else</a:t>
            </a:r>
            <a:r>
              <a:rPr lang="zh-CN" altLang="en-US" sz="1400" dirty="0">
                <a:cs typeface="+mn-ea"/>
                <a:sym typeface="+mn-lt"/>
              </a:rPr>
              <a:t>语句结尾需要加一个</a:t>
            </a:r>
            <a:r>
              <a:rPr lang="en-US" altLang="zh-CN" sz="1400" dirty="0">
                <a:cs typeface="+mn-ea"/>
                <a:sym typeface="+mn-lt"/>
              </a:rPr>
              <a:t>:</a:t>
            </a:r>
            <a:r>
              <a:rPr lang="zh-CN" altLang="en-US" sz="1400" dirty="0">
                <a:cs typeface="+mn-ea"/>
                <a:sym typeface="+mn-lt"/>
              </a:rPr>
              <a:t>，其执行的语句需要头部缩进</a:t>
            </a:r>
            <a:r>
              <a:rPr lang="en-US" altLang="zh-CN" sz="1400" dirty="0">
                <a:cs typeface="+mn-ea"/>
                <a:sym typeface="+mn-lt"/>
              </a:rPr>
              <a:t>4</a:t>
            </a:r>
            <a:r>
              <a:rPr lang="zh-CN" altLang="en-US" sz="1400" dirty="0">
                <a:cs typeface="+mn-ea"/>
                <a:sym typeface="+mn-lt"/>
              </a:rPr>
              <a:t>个空格。语句中</a:t>
            </a:r>
            <a:r>
              <a:rPr lang="en-US" altLang="zh-CN" sz="1400" dirty="0">
                <a:cs typeface="+mn-ea"/>
                <a:sym typeface="+mn-lt"/>
              </a:rPr>
              <a:t>else if</a:t>
            </a:r>
            <a:r>
              <a:rPr lang="zh-CN" altLang="en-US" sz="1400" dirty="0">
                <a:cs typeface="+mn-ea"/>
                <a:sym typeface="+mn-lt"/>
              </a:rPr>
              <a:t>可以简化成</a:t>
            </a:r>
            <a:r>
              <a:rPr lang="en-US" altLang="zh-CN" sz="1400" dirty="0" err="1">
                <a:cs typeface="+mn-ea"/>
                <a:sym typeface="+mn-lt"/>
              </a:rPr>
              <a:t>elif</a:t>
            </a:r>
            <a:r>
              <a:rPr lang="zh-CN" altLang="en-US" sz="1400" dirty="0">
                <a:cs typeface="+mn-ea"/>
                <a:sym typeface="+mn-lt"/>
              </a:rPr>
              <a:t>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81497AEF-C72A-C1F2-004A-0D7538A2FB33}"/>
              </a:ext>
            </a:extLst>
          </p:cNvPr>
          <p:cNvSpPr txBox="1"/>
          <p:nvPr/>
        </p:nvSpPr>
        <p:spPr>
          <a:xfrm>
            <a:off x="4130877" y="3862681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循环结构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C4B3AF56-1FCF-EC52-C37D-E44EEF4395C1}"/>
              </a:ext>
            </a:extLst>
          </p:cNvPr>
          <p:cNvSpPr txBox="1"/>
          <p:nvPr/>
        </p:nvSpPr>
        <p:spPr>
          <a:xfrm>
            <a:off x="4317521" y="4168241"/>
            <a:ext cx="7339697" cy="171790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该部分分为</a:t>
            </a:r>
            <a:r>
              <a:rPr lang="en-US" altLang="zh-CN" sz="1400" dirty="0">
                <a:cs typeface="+mn-ea"/>
                <a:sym typeface="+mn-lt"/>
              </a:rPr>
              <a:t>while</a:t>
            </a:r>
            <a:r>
              <a:rPr lang="zh-CN" altLang="en-US" sz="1400" dirty="0">
                <a:cs typeface="+mn-ea"/>
                <a:sym typeface="+mn-lt"/>
              </a:rPr>
              <a:t>循环和</a:t>
            </a:r>
            <a:r>
              <a:rPr lang="en-US" altLang="zh-CN" sz="1400" dirty="0">
                <a:cs typeface="+mn-ea"/>
                <a:sym typeface="+mn-lt"/>
              </a:rPr>
              <a:t>for</a:t>
            </a:r>
            <a:r>
              <a:rPr lang="zh-CN" altLang="en-US" sz="1400" dirty="0">
                <a:cs typeface="+mn-ea"/>
                <a:sym typeface="+mn-lt"/>
              </a:rPr>
              <a:t>循环。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while</a:t>
            </a:r>
            <a:r>
              <a:rPr lang="zh-CN" altLang="en-US" sz="1400" dirty="0">
                <a:cs typeface="+mn-ea"/>
                <a:sym typeface="+mn-lt"/>
              </a:rPr>
              <a:t>循环和</a:t>
            </a:r>
            <a:r>
              <a:rPr lang="en-US" altLang="zh-CN" sz="1400" dirty="0">
                <a:cs typeface="+mn-ea"/>
                <a:sym typeface="+mn-lt"/>
              </a:rPr>
              <a:t>C/C++</a:t>
            </a:r>
            <a:r>
              <a:rPr lang="zh-CN" altLang="en-US" sz="1400" dirty="0">
                <a:cs typeface="+mn-ea"/>
                <a:sym typeface="+mn-lt"/>
              </a:rPr>
              <a:t>类似，表示为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while 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逻辑表达式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# 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执行代码（头部缩进四个空格）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*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演示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4*</a:t>
            </a:r>
          </a:p>
        </p:txBody>
      </p:sp>
    </p:spTree>
    <p:extLst>
      <p:ext uri="{BB962C8B-B14F-4D97-AF65-F5344CB8AC3E}">
        <p14:creationId xmlns:p14="http://schemas.microsoft.com/office/powerpoint/2010/main" val="1426586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C0978-6778-638F-BD48-5E5B1852B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ACFEC93-E310-7995-B4F0-89F70C69B4FC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B6E72219-8662-A0C1-2335-6CAD7A5B5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9428" y="562259"/>
              <a:ext cx="1290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控制流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968D1EC-B45F-46EA-CECC-AD8841417DB1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62B17FD6-1576-4813-9752-028319DE0F68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68B4B009-8456-D153-3A8C-09D7B66A5F4A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1E335B43-E37D-3957-9461-D8903C989F37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循环结构（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for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循环）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B13D457-9949-51BC-92A0-201FB9B3AB99}"/>
              </a:ext>
            </a:extLst>
          </p:cNvPr>
          <p:cNvSpPr txBox="1"/>
          <p:nvPr/>
        </p:nvSpPr>
        <p:spPr>
          <a:xfrm>
            <a:off x="963566" y="1761633"/>
            <a:ext cx="9791482" cy="436478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1600" dirty="0">
                <a:cs typeface="+mn-ea"/>
                <a:sym typeface="+mn-lt"/>
              </a:rPr>
              <a:t>此处和</a:t>
            </a:r>
            <a:r>
              <a:rPr lang="en-US" altLang="zh-CN" sz="1600" dirty="0">
                <a:cs typeface="+mn-ea"/>
                <a:sym typeface="+mn-lt"/>
              </a:rPr>
              <a:t>C/C++</a:t>
            </a:r>
            <a:r>
              <a:rPr lang="zh-CN" altLang="en-US" sz="1600" dirty="0">
                <a:cs typeface="+mn-ea"/>
                <a:sym typeface="+mn-lt"/>
              </a:rPr>
              <a:t>存在区别。</a:t>
            </a:r>
            <a:r>
              <a:rPr lang="en-US" altLang="zh-CN" sz="1600" dirty="0">
                <a:cs typeface="+mn-ea"/>
                <a:sym typeface="+mn-lt"/>
              </a:rPr>
              <a:t>C++</a:t>
            </a:r>
            <a:r>
              <a:rPr lang="zh-CN" altLang="en-US" sz="1600" dirty="0">
                <a:cs typeface="+mn-ea"/>
                <a:sym typeface="+mn-lt"/>
              </a:rPr>
              <a:t>中定义如下：</a:t>
            </a:r>
            <a:endParaRPr lang="en-US" altLang="zh-CN" sz="1600" dirty="0">
              <a:cs typeface="+mn-ea"/>
              <a:sym typeface="+mn-lt"/>
            </a:endParaRP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for(int </a:t>
            </a:r>
            <a:r>
              <a:rPr lang="en-US" altLang="zh-CN" sz="16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=1;i&lt;=10;i++){</a:t>
            </a: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    //some code…</a:t>
            </a: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}</a:t>
            </a: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for</a:t>
            </a:r>
            <a:r>
              <a:rPr lang="zh-CN" altLang="en-US" sz="1600" dirty="0">
                <a:latin typeface="Consolas" panose="020B0609020204030204" pitchFamily="49" charset="0"/>
                <a:cs typeface="+mn-ea"/>
                <a:sym typeface="+mn-lt"/>
              </a:rPr>
              <a:t>循环达到相同效果使用函数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range</a:t>
            </a:r>
            <a:r>
              <a:rPr lang="zh-CN" altLang="en-US" sz="1600" dirty="0">
                <a:latin typeface="Consolas" panose="020B0609020204030204" pitchFamily="49" charset="0"/>
                <a:cs typeface="+mn-ea"/>
                <a:sym typeface="+mn-lt"/>
              </a:rPr>
              <a:t>。</a:t>
            </a:r>
            <a:endParaRPr lang="en-US" altLang="zh-CN" sz="16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for </a:t>
            </a:r>
            <a:r>
              <a:rPr lang="en-US" altLang="zh-CN" sz="16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 in range(1,11):</a:t>
            </a: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    #some code…</a:t>
            </a:r>
          </a:p>
          <a:p>
            <a:pPr algn="just"/>
            <a:r>
              <a:rPr lang="zh-CN" altLang="en-US" sz="1600" dirty="0">
                <a:latin typeface="Consolas" panose="020B0609020204030204" pitchFamily="49" charset="0"/>
                <a:cs typeface="+mn-ea"/>
                <a:sym typeface="+mn-lt"/>
              </a:rPr>
              <a:t>其中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range</a:t>
            </a:r>
            <a:r>
              <a:rPr lang="zh-CN" altLang="en-US" sz="1600" dirty="0">
                <a:latin typeface="Consolas" panose="020B0609020204030204" pitchFamily="49" charset="0"/>
                <a:cs typeface="+mn-ea"/>
                <a:sym typeface="+mn-lt"/>
              </a:rPr>
              <a:t>的范围是左参数闭合右参数开的。如果想实现隔位的效果，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range</a:t>
            </a:r>
            <a:r>
              <a:rPr lang="zh-CN" altLang="en-US" sz="1600" dirty="0">
                <a:latin typeface="Consolas" panose="020B0609020204030204" pitchFamily="49" charset="0"/>
                <a:cs typeface="+mn-ea"/>
                <a:sym typeface="+mn-lt"/>
              </a:rPr>
              <a:t>函数还有第三个参数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step</a:t>
            </a:r>
            <a:r>
              <a:rPr lang="zh-CN" altLang="en-US" sz="1600" dirty="0">
                <a:latin typeface="Consolas" panose="020B0609020204030204" pitchFamily="49" charset="0"/>
                <a:cs typeface="+mn-ea"/>
                <a:sym typeface="+mn-lt"/>
              </a:rPr>
              <a:t>，规定数字之间的步数。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*</a:t>
            </a:r>
            <a:r>
              <a:rPr lang="zh-CN" altLang="en-US" sz="1600" dirty="0">
                <a:latin typeface="Consolas" panose="020B0609020204030204" pitchFamily="49" charset="0"/>
                <a:cs typeface="+mn-ea"/>
                <a:sym typeface="+mn-lt"/>
              </a:rPr>
              <a:t>演示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4*</a:t>
            </a: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for </a:t>
            </a:r>
            <a:r>
              <a:rPr lang="en-US" altLang="zh-CN" sz="16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 in range(1,11,2):</a:t>
            </a: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    print(</a:t>
            </a:r>
            <a:r>
              <a:rPr lang="en-US" altLang="zh-CN" sz="16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)</a:t>
            </a: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for </a:t>
            </a:r>
            <a:r>
              <a:rPr lang="en-US" altLang="zh-CN" sz="16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 in range(11,1,-1):</a:t>
            </a: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    print(</a:t>
            </a:r>
            <a:r>
              <a:rPr lang="en-US" altLang="zh-CN" sz="16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)</a:t>
            </a: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for</a:t>
            </a:r>
            <a:r>
              <a:rPr lang="zh-CN" altLang="en-US" sz="1600" dirty="0">
                <a:latin typeface="Consolas" panose="020B0609020204030204" pitchFamily="49" charset="0"/>
                <a:cs typeface="+mn-ea"/>
                <a:sym typeface="+mn-lt"/>
              </a:rPr>
              <a:t>语句还可以遍历列表，例如</a:t>
            </a:r>
            <a:endParaRPr lang="en-US" altLang="zh-CN" sz="16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for </a:t>
            </a:r>
            <a:r>
              <a:rPr lang="en-US" altLang="zh-CN" sz="16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 in [1,2,3,5,8]:		for </a:t>
            </a:r>
            <a:r>
              <a:rPr lang="en-US" altLang="zh-CN" sz="16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 in '</a:t>
            </a:r>
            <a:r>
              <a:rPr lang="en-US" altLang="zh-CN" sz="1600" dirty="0" err="1">
                <a:latin typeface="Consolas" panose="020B0609020204030204" pitchFamily="49" charset="0"/>
                <a:cs typeface="+mn-ea"/>
                <a:sym typeface="+mn-lt"/>
              </a:rPr>
              <a:t>cfit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':</a:t>
            </a:r>
          </a:p>
          <a:p>
            <a:pPr algn="just"/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    print(</a:t>
            </a:r>
            <a:r>
              <a:rPr lang="en-US" altLang="zh-CN" sz="16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)			    print(</a:t>
            </a:r>
            <a:r>
              <a:rPr lang="en-US" altLang="zh-CN" sz="16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cs typeface="+mn-ea"/>
                <a:sym typeface="+mn-lt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444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F4CD-F771-2E30-E5C4-915CCAB4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9ABDAF8C-B287-9478-6AE5-1DC5B0730B0D}"/>
              </a:ext>
            </a:extLst>
          </p:cNvPr>
          <p:cNvGrpSpPr/>
          <p:nvPr/>
        </p:nvGrpSpPr>
        <p:grpSpPr>
          <a:xfrm>
            <a:off x="8067277" y="1642053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932F1C12-FABC-B68A-1D10-B425D7488A7E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984D7C5F-5394-A769-320C-E7EB00784878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2403264-7B63-FA65-2B34-D98915588B96}"/>
              </a:ext>
            </a:extLst>
          </p:cNvPr>
          <p:cNvGrpSpPr/>
          <p:nvPr/>
        </p:nvGrpSpPr>
        <p:grpSpPr>
          <a:xfrm flipH="1">
            <a:off x="4964441" y="1660207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89FE3404-CD22-6C08-8A8C-4C3CBA4B9321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0FBDF8F0-DCCE-CA5F-466C-D1B02818735E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B4E1D28F-4169-8DFF-3631-85BBB1312F04}"/>
              </a:ext>
            </a:extLst>
          </p:cNvPr>
          <p:cNvSpPr/>
          <p:nvPr/>
        </p:nvSpPr>
        <p:spPr>
          <a:xfrm>
            <a:off x="36133" y="5383443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4947288-AFB7-B886-62BD-DE666DCA21B9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AF7541CC-7C27-0F59-6234-74E10E7470C8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9D3D6006-79DC-F2FE-CB3E-9979F4CCADE7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The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235A871-8F1E-DCB5-1A41-5A14545215CB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C1B79838-354F-3DCA-F51E-E996C77C1982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DDB7DC3B-4EF7-11C4-5226-7F953F92ACD8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600" b="1" dirty="0">
                  <a:cs typeface="+mn-ea"/>
                  <a:sym typeface="+mn-lt"/>
                </a:rPr>
                <a:t>of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E3DE95E-0D34-CB4F-938D-7371290F6662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7C748BF3-8E60-BCE5-2D19-8C06348356E0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A4B4D8A8-1B97-1B4E-35A6-B975EBBBA95B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Zen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82B17CA-ADCB-C422-D264-0223D81722F0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21BB69F7-BEE3-08AC-DB38-CD9EE1F8FEF8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CC9AF23A-BEC6-FABB-77FC-9DBDEA0751CB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 err="1">
                  <a:solidFill>
                    <a:srgbClr val="FEFEFE"/>
                  </a:solidFill>
                  <a:sym typeface="+mn-lt"/>
                </a:rPr>
                <a:t>py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ABA599F-0EDF-81CC-8919-0229B891A496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51EA184E-68B0-7575-BD18-AC1A77787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399" y="562259"/>
              <a:ext cx="239681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数据类型进阶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30D9820-C8D5-A416-4F61-4969DFC077DC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E6E3E45E-9CCC-7CD7-58D6-45CA12C3969A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5F16AE13-8E91-687D-5EE5-1FF9F9A2A386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A7487A-8571-C3D9-12AC-17E4371F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56" y="1615122"/>
            <a:ext cx="2581288" cy="25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92198E-F040-B0F5-F0D3-420B95ACD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6018" y="1633442"/>
            <a:ext cx="18854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列表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元组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集合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字典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95BC22BC-2044-D7CC-C9AC-D848530E643E}"/>
              </a:ext>
            </a:extLst>
          </p:cNvPr>
          <p:cNvSpPr txBox="1"/>
          <p:nvPr/>
        </p:nvSpPr>
        <p:spPr>
          <a:xfrm>
            <a:off x="4079779" y="1791933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列表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8504169A-E8F1-DF34-6E76-054FE918862A}"/>
              </a:ext>
            </a:extLst>
          </p:cNvPr>
          <p:cNvSpPr txBox="1"/>
          <p:nvPr/>
        </p:nvSpPr>
        <p:spPr>
          <a:xfrm>
            <a:off x="4208717" y="2210164"/>
            <a:ext cx="770447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一种可以存储任意类型的列表集，其表示类似</a:t>
            </a:r>
            <a:r>
              <a:rPr lang="en-US" altLang="zh-CN" sz="1400" dirty="0">
                <a:cs typeface="+mn-ea"/>
                <a:sym typeface="+mn-lt"/>
              </a:rPr>
              <a:t>C/C++</a:t>
            </a:r>
            <a:r>
              <a:rPr lang="zh-CN" altLang="en-US" sz="1400" dirty="0">
                <a:cs typeface="+mn-ea"/>
                <a:sym typeface="+mn-lt"/>
              </a:rPr>
              <a:t>，使用</a:t>
            </a:r>
            <a:r>
              <a:rPr lang="en-US" altLang="zh-CN" sz="1400" dirty="0">
                <a:cs typeface="+mn-ea"/>
                <a:sym typeface="+mn-lt"/>
              </a:rPr>
              <a:t>[]</a:t>
            </a:r>
            <a:r>
              <a:rPr lang="zh-CN" altLang="en-US" sz="1400" dirty="0">
                <a:cs typeface="+mn-ea"/>
                <a:sym typeface="+mn-lt"/>
              </a:rPr>
              <a:t>，但是增删改查非常方便</a:t>
            </a:r>
            <a:r>
              <a:rPr lang="en-US" altLang="zh-CN" sz="1400" dirty="0">
                <a:cs typeface="+mn-ea"/>
                <a:sym typeface="+mn-lt"/>
              </a:rPr>
              <a:t>*</a:t>
            </a:r>
            <a:r>
              <a:rPr lang="zh-CN" altLang="en-US" sz="1400" dirty="0">
                <a:cs typeface="+mn-ea"/>
                <a:sym typeface="+mn-lt"/>
              </a:rPr>
              <a:t>演示</a:t>
            </a:r>
            <a:r>
              <a:rPr lang="en-US" altLang="zh-CN" sz="1400" dirty="0">
                <a:cs typeface="+mn-ea"/>
                <a:sym typeface="+mn-lt"/>
              </a:rPr>
              <a:t>5*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D68E2870-EB9D-6691-CD1E-F54834AE45A1}"/>
              </a:ext>
            </a:extLst>
          </p:cNvPr>
          <p:cNvSpPr txBox="1"/>
          <p:nvPr/>
        </p:nvSpPr>
        <p:spPr>
          <a:xfrm>
            <a:off x="4079778" y="258232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元组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07027C89-104D-BC9E-C8EB-84AD63D2EF1F}"/>
              </a:ext>
            </a:extLst>
          </p:cNvPr>
          <p:cNvSpPr txBox="1"/>
          <p:nvPr/>
        </p:nvSpPr>
        <p:spPr>
          <a:xfrm>
            <a:off x="4247834" y="2950339"/>
            <a:ext cx="7685421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和列表类似，每个元素用</a:t>
            </a:r>
            <a:r>
              <a:rPr lang="en-US" altLang="zh-CN" sz="1400" dirty="0">
                <a:cs typeface="+mn-ea"/>
                <a:sym typeface="+mn-lt"/>
              </a:rPr>
              <a:t>,</a:t>
            </a:r>
            <a:r>
              <a:rPr lang="zh-CN" altLang="en-US" sz="1400" dirty="0">
                <a:cs typeface="+mn-ea"/>
                <a:sym typeface="+mn-lt"/>
              </a:rPr>
              <a:t>隔开</a:t>
            </a:r>
            <a:r>
              <a:rPr lang="en-US" altLang="zh-CN" sz="1400" dirty="0">
                <a:cs typeface="+mn-ea"/>
                <a:sym typeface="+mn-lt"/>
              </a:rPr>
              <a:t>,</a:t>
            </a:r>
            <a:r>
              <a:rPr lang="zh-CN" altLang="en-US" sz="1400" dirty="0">
                <a:cs typeface="+mn-ea"/>
                <a:sym typeface="+mn-lt"/>
              </a:rPr>
              <a:t>总体用</a:t>
            </a:r>
            <a:r>
              <a:rPr lang="en-US" altLang="zh-CN" sz="1400" dirty="0">
                <a:cs typeface="+mn-ea"/>
                <a:sym typeface="+mn-lt"/>
              </a:rPr>
              <a:t>()</a:t>
            </a:r>
            <a:r>
              <a:rPr lang="zh-CN" altLang="en-US" sz="1400" dirty="0">
                <a:cs typeface="+mn-ea"/>
                <a:sym typeface="+mn-lt"/>
              </a:rPr>
              <a:t>包括，但是无法修改元素（可以覆盖定义）</a:t>
            </a:r>
            <a:r>
              <a:rPr lang="en-US" altLang="zh-CN" sz="1400" dirty="0">
                <a:cs typeface="+mn-ea"/>
                <a:sym typeface="+mn-lt"/>
              </a:rPr>
              <a:t> *</a:t>
            </a:r>
            <a:r>
              <a:rPr lang="zh-CN" altLang="en-US" sz="1400" dirty="0">
                <a:cs typeface="+mn-ea"/>
                <a:sym typeface="+mn-lt"/>
              </a:rPr>
              <a:t>演示</a:t>
            </a:r>
            <a:r>
              <a:rPr lang="en-US" altLang="zh-CN" sz="1400" dirty="0">
                <a:cs typeface="+mn-ea"/>
                <a:sym typeface="+mn-lt"/>
              </a:rPr>
              <a:t>5*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553AA7C3-8A1B-77CF-EB65-0B9CF8894A6F}"/>
              </a:ext>
            </a:extLst>
          </p:cNvPr>
          <p:cNvSpPr txBox="1"/>
          <p:nvPr/>
        </p:nvSpPr>
        <p:spPr>
          <a:xfrm>
            <a:off x="4130877" y="3209537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集合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5769E227-CC2A-F7ED-835D-C253D4C35023}"/>
              </a:ext>
            </a:extLst>
          </p:cNvPr>
          <p:cNvSpPr txBox="1"/>
          <p:nvPr/>
        </p:nvSpPr>
        <p:spPr>
          <a:xfrm>
            <a:off x="4245110" y="3535447"/>
            <a:ext cx="7685421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类似列表，但是由于集合定义，其中所有元素会被去重。在</a:t>
            </a:r>
            <a:r>
              <a:rPr lang="en-US" altLang="zh-CN" sz="1400" dirty="0">
                <a:cs typeface="+mn-ea"/>
                <a:sym typeface="+mn-lt"/>
              </a:rPr>
              <a:t>{}</a:t>
            </a:r>
            <a:r>
              <a:rPr lang="zh-CN" altLang="en-US" sz="1400" dirty="0">
                <a:cs typeface="+mn-ea"/>
                <a:sym typeface="+mn-lt"/>
              </a:rPr>
              <a:t>内包括。</a:t>
            </a:r>
            <a:r>
              <a:rPr lang="en-US" altLang="zh-CN" sz="1400" dirty="0">
                <a:cs typeface="+mn-ea"/>
                <a:sym typeface="+mn-lt"/>
              </a:rPr>
              <a:t> *</a:t>
            </a:r>
            <a:r>
              <a:rPr lang="zh-CN" altLang="en-US" sz="1400" dirty="0">
                <a:cs typeface="+mn-ea"/>
                <a:sym typeface="+mn-lt"/>
              </a:rPr>
              <a:t>演示</a:t>
            </a:r>
            <a:r>
              <a:rPr lang="en-US" altLang="zh-CN" sz="1400" dirty="0">
                <a:cs typeface="+mn-ea"/>
                <a:sym typeface="+mn-lt"/>
              </a:rPr>
              <a:t>5*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A03867F9-C442-4348-0563-0DCA9936DF14}"/>
              </a:ext>
            </a:extLst>
          </p:cNvPr>
          <p:cNvSpPr txBox="1"/>
          <p:nvPr/>
        </p:nvSpPr>
        <p:spPr>
          <a:xfrm>
            <a:off x="4160814" y="383546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字典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4400B5E-D878-6BCF-EE6A-FA9BB63349A6}"/>
              </a:ext>
            </a:extLst>
          </p:cNvPr>
          <p:cNvSpPr txBox="1"/>
          <p:nvPr/>
        </p:nvSpPr>
        <p:spPr>
          <a:xfrm>
            <a:off x="4275047" y="4161376"/>
            <a:ext cx="7685421" cy="74956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类似</a:t>
            </a:r>
            <a:r>
              <a:rPr lang="en-US" altLang="zh-CN" sz="1400" dirty="0">
                <a:cs typeface="+mn-ea"/>
                <a:sym typeface="+mn-lt"/>
              </a:rPr>
              <a:t>C++</a:t>
            </a:r>
            <a:r>
              <a:rPr lang="zh-CN" altLang="en-US" sz="1400" dirty="0">
                <a:cs typeface="+mn-ea"/>
                <a:sym typeface="+mn-lt"/>
              </a:rPr>
              <a:t>的</a:t>
            </a:r>
            <a:r>
              <a:rPr lang="en-US" altLang="zh-CN" sz="1400" dirty="0">
                <a:cs typeface="+mn-ea"/>
                <a:sym typeface="+mn-lt"/>
              </a:rPr>
              <a:t>map</a:t>
            </a:r>
            <a:r>
              <a:rPr lang="zh-CN" altLang="en-US" sz="1400" dirty="0">
                <a:cs typeface="+mn-ea"/>
                <a:sym typeface="+mn-lt"/>
              </a:rPr>
              <a:t>库，提供键值对，例如</a:t>
            </a:r>
            <a:r>
              <a:rPr lang="en-US" altLang="zh-CN" sz="1400" dirty="0">
                <a:cs typeface="+mn-ea"/>
                <a:sym typeface="+mn-lt"/>
              </a:rPr>
              <a:t>{"name": "CFIT", "age": 18}</a:t>
            </a:r>
            <a:r>
              <a:rPr lang="zh-CN" altLang="en-US" sz="1400" dirty="0">
                <a:cs typeface="+mn-ea"/>
                <a:sym typeface="+mn-lt"/>
              </a:rPr>
              <a:t>。其增改删查相当方便。</a:t>
            </a:r>
            <a:r>
              <a:rPr lang="en-US" altLang="zh-CN" sz="1400" dirty="0">
                <a:cs typeface="+mn-ea"/>
                <a:sym typeface="+mn-lt"/>
              </a:rPr>
              <a:t> *</a:t>
            </a:r>
            <a:r>
              <a:rPr lang="zh-CN" altLang="en-US" sz="1400" dirty="0">
                <a:cs typeface="+mn-ea"/>
                <a:sym typeface="+mn-lt"/>
              </a:rPr>
              <a:t>演示</a:t>
            </a:r>
            <a:r>
              <a:rPr lang="en-US" altLang="zh-CN" sz="1400" dirty="0">
                <a:cs typeface="+mn-ea"/>
                <a:sym typeface="+mn-lt"/>
              </a:rPr>
              <a:t>5*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9B08450-41D9-9CBB-7583-E4A33E69760A}"/>
              </a:ext>
            </a:extLst>
          </p:cNvPr>
          <p:cNvSpPr txBox="1"/>
          <p:nvPr/>
        </p:nvSpPr>
        <p:spPr>
          <a:xfrm>
            <a:off x="4223408" y="473081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生成式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C9A76ECA-7621-27F7-5D67-72CA9B3D50E1}"/>
              </a:ext>
            </a:extLst>
          </p:cNvPr>
          <p:cNvSpPr txBox="1"/>
          <p:nvPr/>
        </p:nvSpPr>
        <p:spPr>
          <a:xfrm>
            <a:off x="4239664" y="4975082"/>
            <a:ext cx="7685421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一种特殊的语法，用于快速生成一个列表、元组、集合、字典等。</a:t>
            </a:r>
            <a:r>
              <a:rPr lang="en-US" altLang="zh-CN" sz="1400" dirty="0">
                <a:cs typeface="+mn-ea"/>
                <a:sym typeface="+mn-lt"/>
              </a:rPr>
              <a:t> *</a:t>
            </a:r>
            <a:r>
              <a:rPr lang="zh-CN" altLang="en-US" sz="1400" dirty="0">
                <a:cs typeface="+mn-ea"/>
                <a:sym typeface="+mn-lt"/>
              </a:rPr>
              <a:t>演示</a:t>
            </a:r>
            <a:r>
              <a:rPr lang="en-US" altLang="zh-CN" sz="1400" dirty="0">
                <a:cs typeface="+mn-ea"/>
                <a:sym typeface="+mn-lt"/>
              </a:rPr>
              <a:t>5*</a:t>
            </a:r>
          </a:p>
        </p:txBody>
      </p:sp>
    </p:spTree>
    <p:extLst>
      <p:ext uri="{BB962C8B-B14F-4D97-AF65-F5344CB8AC3E}">
        <p14:creationId xmlns:p14="http://schemas.microsoft.com/office/powerpoint/2010/main" val="1375551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7" grpId="0"/>
      <p:bldP spid="8" grpId="0"/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53ADC-302A-29FE-32E4-20517A1D9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D0C2DB1-9882-E5D5-E077-9B6EC3494631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1FA53475-1615-A344-0412-AD2EB0633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3774" y="562259"/>
              <a:ext cx="92204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函数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3E3CF1D-3145-8632-59DD-89E2CA9AEA81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1FF2BBE6-B995-3EA1-DD0A-7D013DE31D7F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70BB9419-EEF1-25C0-FBA1-01BA029D9DAE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A4101F22-D1D8-52CE-AA30-05BC402C1FA3}"/>
              </a:ext>
            </a:extLst>
          </p:cNvPr>
          <p:cNvSpPr txBox="1"/>
          <p:nvPr/>
        </p:nvSpPr>
        <p:spPr>
          <a:xfrm>
            <a:off x="963566" y="1296350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定义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参数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F69B2D80-4E28-B48D-892F-9E781486F0D6}"/>
              </a:ext>
            </a:extLst>
          </p:cNvPr>
          <p:cNvSpPr txBox="1"/>
          <p:nvPr/>
        </p:nvSpPr>
        <p:spPr>
          <a:xfrm>
            <a:off x="963566" y="1688155"/>
            <a:ext cx="9791482" cy="527272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Python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函数定义较为简单，一般格式为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def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func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(param):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//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somecode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return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其中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return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若不返回数据默认为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None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，其返回也可为多个数据（元组）。其头部参数也可以定义为空。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latin typeface="Consolas" panose="020B0609020204030204" pitchFamily="49" charset="0"/>
                <a:cs typeface="+mn-ea"/>
                <a:sym typeface="+mn-lt"/>
              </a:rPr>
              <a:t>位置参数</a:t>
            </a:r>
            <a:endParaRPr lang="en-US" altLang="zh-CN" sz="1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def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func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a,b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):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return f'{b},{a}!'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func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("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World","Hello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") 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latin typeface="Consolas" panose="020B0609020204030204" pitchFamily="49" charset="0"/>
                <a:cs typeface="+mn-ea"/>
                <a:sym typeface="+mn-lt"/>
              </a:rPr>
              <a:t>关键字参数</a:t>
            </a:r>
            <a:endParaRPr lang="en-US" altLang="zh-CN" sz="1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func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(b="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World",a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="Hello")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latin typeface="Consolas" panose="020B0609020204030204" pitchFamily="49" charset="0"/>
                <a:cs typeface="+mn-ea"/>
                <a:sym typeface="+mn-lt"/>
              </a:rPr>
              <a:t>默认参数</a:t>
            </a:r>
            <a:endParaRPr lang="en-US" altLang="zh-CN" sz="1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def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func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(a="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World",b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="Hello"):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return f'{b},{a}!'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func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*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演示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6*</a:t>
            </a:r>
          </a:p>
        </p:txBody>
      </p:sp>
    </p:spTree>
    <p:extLst>
      <p:ext uri="{BB962C8B-B14F-4D97-AF65-F5344CB8AC3E}">
        <p14:creationId xmlns:p14="http://schemas.microsoft.com/office/powerpoint/2010/main" val="480958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AF5E3-D79A-3DCE-C47A-35A97325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752B938F-0438-5912-DE4B-1C2848DFE85D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01254102-A311-4A8D-4392-FD5212CCB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3774" y="562259"/>
              <a:ext cx="92204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函数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CC514CE-64E1-4EDC-532F-93B8F8D25B67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1877BAB0-2FDE-CE5B-F5BB-AF5946C972A0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07528618-D6E2-6081-8635-B00157263AF9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31E02280-7276-432A-D424-10A9777B1111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参数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0A3FE7B9-BAB6-07DE-9834-8B9AF55BD540}"/>
              </a:ext>
            </a:extLst>
          </p:cNvPr>
          <p:cNvSpPr txBox="1"/>
          <p:nvPr/>
        </p:nvSpPr>
        <p:spPr>
          <a:xfrm>
            <a:off x="963566" y="1761633"/>
            <a:ext cx="9791482" cy="4949562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latin typeface="Consolas" panose="020B0609020204030204" pitchFamily="49" charset="0"/>
                <a:cs typeface="+mn-ea"/>
                <a:sym typeface="+mn-lt"/>
              </a:rPr>
              <a:t>可变参数</a:t>
            </a:r>
            <a:endParaRPr lang="en-US" altLang="zh-CN" sz="1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Consolas" panose="020B0609020204030204" pitchFamily="49" charset="0"/>
                <a:cs typeface="+mn-ea"/>
                <a:sym typeface="+mn-lt"/>
              </a:rPr>
              <a:t>*</a:t>
            </a:r>
            <a:r>
              <a:rPr lang="en-US" altLang="zh-CN" sz="1400" b="1" dirty="0" err="1">
                <a:latin typeface="Consolas" panose="020B0609020204030204" pitchFamily="49" charset="0"/>
                <a:cs typeface="+mn-ea"/>
                <a:sym typeface="+mn-lt"/>
              </a:rPr>
              <a:t>args</a:t>
            </a:r>
            <a:endParaRPr lang="en-US" altLang="zh-CN" sz="1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该可变参数将传入的参数建立了一个列表，可以用于传输长度可变参数的函数。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*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演示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6*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def proc(*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args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):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std=1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for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in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args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    std*=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i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return std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proc(1,2,3,4,5,6,7,8,9,10) #3628800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Consolas" panose="020B0609020204030204" pitchFamily="49" charset="0"/>
                <a:cs typeface="+mn-ea"/>
                <a:sym typeface="+mn-lt"/>
              </a:rPr>
              <a:t>**</a:t>
            </a:r>
            <a:r>
              <a:rPr lang="en-US" altLang="zh-CN" sz="1400" b="1" dirty="0" err="1">
                <a:latin typeface="Consolas" panose="020B0609020204030204" pitchFamily="49" charset="0"/>
                <a:cs typeface="+mn-ea"/>
                <a:sym typeface="+mn-lt"/>
              </a:rPr>
              <a:t>kwargs</a:t>
            </a:r>
            <a:endParaRPr lang="en-US" altLang="zh-CN" sz="1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该可变参数和上述区别是其最终建立了字典，键值对由输入的关键字参数决定。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*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演示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6*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def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iters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(**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kwargs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):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for key, value in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kwargs.items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():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    print(f"{key}: {value}")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iters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(age=18,name="CFIT")</a:t>
            </a:r>
          </a:p>
        </p:txBody>
      </p:sp>
    </p:spTree>
    <p:extLst>
      <p:ext uri="{BB962C8B-B14F-4D97-AF65-F5344CB8AC3E}">
        <p14:creationId xmlns:p14="http://schemas.microsoft.com/office/powerpoint/2010/main" val="4124415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BAF73-2CFA-62E7-C2D9-2288C4F5A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2B0AF6D7-853F-50D4-F234-1ED4F5A23742}"/>
              </a:ext>
            </a:extLst>
          </p:cNvPr>
          <p:cNvGrpSpPr/>
          <p:nvPr/>
        </p:nvGrpSpPr>
        <p:grpSpPr>
          <a:xfrm>
            <a:off x="8067277" y="1642053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B8E07DAC-1243-4473-FB4A-7F3C2917BE09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F31F1442-B5AB-43D4-AA47-4EC4BBFB7956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0A3BFFE-14A8-E81E-156D-87F194009733}"/>
              </a:ext>
            </a:extLst>
          </p:cNvPr>
          <p:cNvGrpSpPr/>
          <p:nvPr/>
        </p:nvGrpSpPr>
        <p:grpSpPr>
          <a:xfrm flipH="1">
            <a:off x="4964441" y="1660207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082D1D36-83DD-E607-1673-64ACB0608F1E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78C022B0-8700-EAA5-A463-E82AE19BE0CA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4789E877-815C-46BC-5581-6EECB4FCFC1B}"/>
              </a:ext>
            </a:extLst>
          </p:cNvPr>
          <p:cNvSpPr/>
          <p:nvPr/>
        </p:nvSpPr>
        <p:spPr>
          <a:xfrm>
            <a:off x="36133" y="5383443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100CAE3-37F4-B67F-4431-EF4671C7EC2C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3850D9E5-4297-805A-BA94-56A9B8F6CC5B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DE421ADE-FFCD-060A-A4B7-72ED075212A5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The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CB83715-F30F-05B3-4ACA-0412C1318CC7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CA7E94DA-CACF-5BDD-5645-DC411BDB3669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7BFA1EFA-9A2F-6E57-D5F7-C1ED9C05FA5F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600" b="1" dirty="0">
                  <a:cs typeface="+mn-ea"/>
                  <a:sym typeface="+mn-lt"/>
                </a:rPr>
                <a:t>of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E37D752-4519-5A9C-ED79-CEDBC35BDD33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8540AC0B-EBA5-A24F-D3C2-BAB246ABC462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963A57DF-D1ED-5C07-D927-4D11AE360651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Zen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2A3214A-76C6-2439-F2F0-80A6E6CEFE6C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E1ED1011-2EE1-3282-D7EF-C7A2F4290AB7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C88F1B3A-0CFA-8C39-840A-B1E6FFA4D63A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CF</a:t>
              </a:r>
            </a:p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IT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08D2FEF-8C6D-DA8C-A0AC-9196E4BFE94E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3E41288A-7F34-34AF-B011-9A6EDF3BD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089" y="562259"/>
              <a:ext cx="165942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文件操作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56DAB2B-FBA5-9E83-5904-72F0B194C729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7DCB137E-618C-AE4D-C78B-4EFC902EE9F0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4947A287-8CA8-DF95-210C-D928A6485612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A6356B-C136-141B-D478-844AD49A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56" y="1615122"/>
            <a:ext cx="2581288" cy="25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182C76-87DE-9BE5-4DCC-5AEAC4B38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721" y="1633442"/>
            <a:ext cx="9220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文件读写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CB51EDA-134E-024A-0F77-2D03D472825F}"/>
              </a:ext>
            </a:extLst>
          </p:cNvPr>
          <p:cNvSpPr txBox="1"/>
          <p:nvPr/>
        </p:nvSpPr>
        <p:spPr>
          <a:xfrm>
            <a:off x="4079779" y="1862813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文件读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2B4FF91E-A7EB-331C-2B9F-73FFD710769A}"/>
              </a:ext>
            </a:extLst>
          </p:cNvPr>
          <p:cNvSpPr txBox="1"/>
          <p:nvPr/>
        </p:nvSpPr>
        <p:spPr>
          <a:xfrm>
            <a:off x="4208717" y="2281044"/>
            <a:ext cx="7704472" cy="2365393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文件读使用</a:t>
            </a:r>
            <a:r>
              <a:rPr lang="en-US" altLang="zh-CN" sz="1400" dirty="0">
                <a:cs typeface="+mn-ea"/>
                <a:sym typeface="+mn-lt"/>
              </a:rPr>
              <a:t>open</a:t>
            </a:r>
            <a:r>
              <a:rPr lang="zh-CN" altLang="en-US" sz="1400" dirty="0">
                <a:cs typeface="+mn-ea"/>
                <a:sym typeface="+mn-lt"/>
              </a:rPr>
              <a:t>函数，其格式相对类似</a:t>
            </a:r>
            <a:r>
              <a:rPr lang="en-US" altLang="zh-CN" sz="1400" dirty="0">
                <a:cs typeface="+mn-ea"/>
                <a:sym typeface="+mn-lt"/>
              </a:rPr>
              <a:t>C++</a:t>
            </a:r>
            <a:r>
              <a:rPr lang="zh-CN" altLang="en-US" sz="1400" dirty="0">
                <a:cs typeface="+mn-ea"/>
                <a:sym typeface="+mn-lt"/>
              </a:rPr>
              <a:t>，函数内有规定读方式的字符串。例如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with open("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flag","r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") as f: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print(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f.read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())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进行了读取名称为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flag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文件内容的操作，并打印输出。此外还有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readline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、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readlines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等，可以细化文件操作。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*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演示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7*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47ED9ABB-14A5-A561-4E5D-8B656907C6E7}"/>
              </a:ext>
            </a:extLst>
          </p:cNvPr>
          <p:cNvSpPr txBox="1"/>
          <p:nvPr/>
        </p:nvSpPr>
        <p:spPr>
          <a:xfrm>
            <a:off x="4143573" y="3858224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文件写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DA89909D-390F-8097-713B-279D80A61717}"/>
              </a:ext>
            </a:extLst>
          </p:cNvPr>
          <p:cNvSpPr txBox="1"/>
          <p:nvPr/>
        </p:nvSpPr>
        <p:spPr>
          <a:xfrm>
            <a:off x="4311629" y="4226237"/>
            <a:ext cx="7685421" cy="749310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文件写也基于</a:t>
            </a:r>
            <a:r>
              <a:rPr lang="en-US" altLang="zh-CN" sz="1400" dirty="0">
                <a:cs typeface="+mn-ea"/>
                <a:sym typeface="+mn-lt"/>
              </a:rPr>
              <a:t>open</a:t>
            </a:r>
            <a:r>
              <a:rPr lang="zh-CN" altLang="en-US" sz="1400" dirty="0">
                <a:cs typeface="+mn-ea"/>
                <a:sym typeface="+mn-lt"/>
              </a:rPr>
              <a:t>函数，但是使用</a:t>
            </a:r>
            <a:r>
              <a:rPr lang="en-US" altLang="zh-CN" sz="1400" dirty="0">
                <a:cs typeface="+mn-ea"/>
                <a:sym typeface="+mn-lt"/>
              </a:rPr>
              <a:t>write</a:t>
            </a:r>
            <a:r>
              <a:rPr lang="zh-CN" altLang="en-US" sz="1400" dirty="0">
                <a:cs typeface="+mn-ea"/>
                <a:sym typeface="+mn-lt"/>
              </a:rPr>
              <a:t>进行写入。其写入有多种方式，主要为覆盖写入、追加写入等。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*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演示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7*</a:t>
            </a:r>
          </a:p>
        </p:txBody>
      </p:sp>
    </p:spTree>
    <p:extLst>
      <p:ext uri="{BB962C8B-B14F-4D97-AF65-F5344CB8AC3E}">
        <p14:creationId xmlns:p14="http://schemas.microsoft.com/office/powerpoint/2010/main" val="3474138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FDF8-A5C2-A36C-5654-4A35ABB20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E0DE6DDF-9026-9E75-1B42-62FE9EF37E54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B767E92A-A7C8-6489-27A6-B237F6CCD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082" y="562259"/>
              <a:ext cx="165943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面向对象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F4BC357-FC05-8D12-BF73-A4DB2C9D9B4D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E2B062C9-840F-E3FD-C728-0D3682D1701E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7ED3DD17-42A5-A3F3-8940-08C72DF7BBA0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D6B611A4-3C5F-3A72-AB18-C075798F6035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面向对象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278B33C-69F3-99D8-3B0F-DC5BE7E7A81F}"/>
              </a:ext>
            </a:extLst>
          </p:cNvPr>
          <p:cNvSpPr txBox="1"/>
          <p:nvPr/>
        </p:nvSpPr>
        <p:spPr>
          <a:xfrm>
            <a:off x="963566" y="1748755"/>
            <a:ext cx="9791482" cy="509190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Python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是面向对象语言，其定义对象相对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C++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简化许多。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1400" b="1" dirty="0">
                <a:latin typeface="Consolas" panose="020B0609020204030204" pitchFamily="49" charset="0"/>
                <a:cs typeface="+mn-ea"/>
                <a:sym typeface="+mn-lt"/>
              </a:rPr>
              <a:t>直接定义的类</a:t>
            </a:r>
            <a:endParaRPr lang="en-US" altLang="zh-CN" sz="1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class A: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pass    # 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定义了一个空类</a:t>
            </a:r>
          </a:p>
          <a:p>
            <a:pPr algn="just"/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A.b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= 1       # 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可参考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C++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使用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static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定义的类共享变量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c = A()       # 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实例化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print(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c.b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)          # 1</a:t>
            </a:r>
          </a:p>
          <a:p>
            <a:pPr algn="just"/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c.b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= 3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print(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c.b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)          # 3,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此处为实例变量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print(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A.b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) # 1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print(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c.__class__.b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)    # 1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，这种方法可访问原共享变量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1400" b="1" dirty="0">
                <a:latin typeface="Consolas" panose="020B0609020204030204" pitchFamily="49" charset="0"/>
                <a:cs typeface="+mn-ea"/>
                <a:sym typeface="+mn-lt"/>
              </a:rPr>
              <a:t>存在函数的类</a:t>
            </a:r>
            <a:endParaRPr lang="en-US" altLang="zh-CN" sz="1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class B: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def __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init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__(self, a, b): #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构造函数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   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self.a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= a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   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self.__b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= b # 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私有成员</a:t>
            </a:r>
          </a:p>
          <a:p>
            <a:pPr algn="just"/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    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def out(self):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    print(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self.a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,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self.__b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)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a = B(1, 2)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print(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a.a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)      # 1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print(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a.__b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)    #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AttributeError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: 'B' object has no attribute '__b'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（直接访问私有成员出错）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a.out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()           # 1 2</a:t>
            </a:r>
          </a:p>
          <a:p>
            <a:pPr algn="just"/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9992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30D24-2E2E-F0BA-2A81-29FC16C57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1C1CADD6-4F8C-E52D-07D3-742BDEA8DE41}"/>
              </a:ext>
            </a:extLst>
          </p:cNvPr>
          <p:cNvGrpSpPr/>
          <p:nvPr/>
        </p:nvGrpSpPr>
        <p:grpSpPr>
          <a:xfrm>
            <a:off x="8067277" y="1642053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2B28B21E-4579-A397-4F8C-56526B866151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55797545-601D-0234-092A-D5EE339FE766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BB78392-01D5-C4F9-8987-9C0A0715C423}"/>
              </a:ext>
            </a:extLst>
          </p:cNvPr>
          <p:cNvGrpSpPr/>
          <p:nvPr/>
        </p:nvGrpSpPr>
        <p:grpSpPr>
          <a:xfrm flipH="1">
            <a:off x="4964441" y="1660207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ACD179AC-A4A6-11E1-F831-977B8D6BFAE1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67091E81-5D14-4918-E988-297862EB705E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31312580-965A-8968-5EE5-435A23B3DBC6}"/>
              </a:ext>
            </a:extLst>
          </p:cNvPr>
          <p:cNvSpPr/>
          <p:nvPr/>
        </p:nvSpPr>
        <p:spPr>
          <a:xfrm>
            <a:off x="36133" y="5383443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486F647-85D0-34D6-5217-36E086A71FD6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CBB36D5C-9502-5904-E45B-05EBFC6EFE7E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3FCB4534-9F6A-5097-DBCE-3EE4AFEF98C0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The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C9BF79F-0754-DEA5-7C8F-AAA68DA2A763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1C5A5090-3878-1F09-DF0F-2B0B0E153D14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DF473A25-D4D0-FE2B-7D1B-5DEB4262AFCA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600" b="1" dirty="0">
                  <a:cs typeface="+mn-ea"/>
                  <a:sym typeface="+mn-lt"/>
                </a:rPr>
                <a:t>of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CA4ACC5-8F80-7C6B-2B8A-73034D63F6D7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26B15C67-6DE7-120C-083F-AD0F41C2F33C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9AAA431D-1EF8-1BDC-E254-E7B61C5CC668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Zen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08B18B8-45C0-CACA-A2CF-34560A2A036B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99B74077-39F1-D02B-E80A-E00AB19A512D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89F33AE3-EEC6-2412-04E7-72C361A7E79D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 err="1">
                  <a:solidFill>
                    <a:srgbClr val="FEFEFE"/>
                  </a:solidFill>
                  <a:sym typeface="+mn-lt"/>
                </a:rPr>
                <a:t>py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7ED7DD-08E6-30B1-9CA4-B41BF959CA50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1B322F19-43B7-BC45-0F46-041E17D7F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089" y="562259"/>
              <a:ext cx="165942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异常处理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D30809F-B440-6D71-774F-7494879A79D8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D96748C6-D7AD-2336-2835-4DA0E170A401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38F81DA9-17D0-50E5-61F9-95D43698231D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BE1CE5-73D8-5235-B568-8ECD9236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56" y="1615122"/>
            <a:ext cx="2581288" cy="25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09DBEE8-B382-91BD-EA9D-92B389BB4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721" y="1633442"/>
            <a:ext cx="9220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异常处理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E547634-604F-8ACB-A8D8-6E6F0C303272}"/>
              </a:ext>
            </a:extLst>
          </p:cNvPr>
          <p:cNvSpPr txBox="1"/>
          <p:nvPr/>
        </p:nvSpPr>
        <p:spPr>
          <a:xfrm>
            <a:off x="4079779" y="1862813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Try-Except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机制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91567390-2174-C483-62BC-FC17817232C3}"/>
              </a:ext>
            </a:extLst>
          </p:cNvPr>
          <p:cNvSpPr txBox="1"/>
          <p:nvPr/>
        </p:nvSpPr>
        <p:spPr>
          <a:xfrm>
            <a:off x="4208717" y="2281044"/>
            <a:ext cx="7704472" cy="3583804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一般地，在一些项目中，未免存在由于设计等原因导致程序故障异常乃至退出的情况。此时可以使用异常处理，实现对用户友好且避免程序退出带来的影响。示例：</a:t>
            </a:r>
            <a:r>
              <a:rPr lang="en-US" altLang="zh-CN" sz="1400" dirty="0">
                <a:cs typeface="+mn-ea"/>
                <a:sym typeface="+mn-lt"/>
              </a:rPr>
              <a:t>*</a:t>
            </a:r>
            <a:r>
              <a:rPr lang="zh-CN" altLang="en-US" sz="1400" dirty="0">
                <a:cs typeface="+mn-ea"/>
                <a:sym typeface="+mn-lt"/>
              </a:rPr>
              <a:t>演示</a:t>
            </a:r>
            <a:r>
              <a:rPr lang="en-US" altLang="zh-CN" sz="1400" dirty="0">
                <a:cs typeface="+mn-ea"/>
                <a:sym typeface="+mn-lt"/>
              </a:rPr>
              <a:t>9*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try: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a=1/0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except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ZeroDivisionError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: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print("Division by zero!")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else: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print("No exception!")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finally: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print("Finally!")</a:t>
            </a:r>
          </a:p>
          <a:p>
            <a:pPr algn="just"/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如果想看到报错内容而不想程序退出，常见的方法这样写：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try: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a=1/0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except Exception as e: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   print(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f'Error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:{e}')	</a:t>
            </a:r>
          </a:p>
        </p:txBody>
      </p:sp>
    </p:spTree>
    <p:extLst>
      <p:ext uri="{BB962C8B-B14F-4D97-AF65-F5344CB8AC3E}">
        <p14:creationId xmlns:p14="http://schemas.microsoft.com/office/powerpoint/2010/main" val="1674031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AB22-3638-1B04-3A70-72A3478E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56718A3-5BAE-4A1B-D99E-04A9841E3387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51437778-F1D9-B312-78CF-29D4ACAB9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3772" y="562259"/>
              <a:ext cx="9220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模块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65F39B6-DC55-A4C1-FA84-ABE0F4AAA2AA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864819B0-DF2D-6B9C-A729-89DDA1432325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F5DE6B4E-F046-E8B1-73F3-2A3F947A86FF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DC642E69-87C1-B16E-4477-42A87020DBF5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模块引入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F4EB482F-7CFF-B045-2F0F-23531EE5D2A5}"/>
              </a:ext>
            </a:extLst>
          </p:cNvPr>
          <p:cNvSpPr txBox="1"/>
          <p:nvPr/>
        </p:nvSpPr>
        <p:spPr>
          <a:xfrm>
            <a:off x="963566" y="1761633"/>
            <a:ext cx="9791482" cy="3583804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在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python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中存在多个内置模块用于便利各类处理工作，还可以使用第三方库，以及自定义库。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1400" b="1" dirty="0">
                <a:latin typeface="Consolas" panose="020B0609020204030204" pitchFamily="49" charset="0"/>
                <a:cs typeface="+mn-ea"/>
                <a:sym typeface="+mn-lt"/>
              </a:rPr>
              <a:t>内置模块</a:t>
            </a:r>
            <a:endParaRPr lang="en-US" altLang="zh-CN" sz="1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常见内置库有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os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 sys time re math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json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等。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引入方法：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import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os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os.system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("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whoami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")</a:t>
            </a:r>
          </a:p>
          <a:p>
            <a:pPr algn="just"/>
            <a:r>
              <a:rPr lang="zh-CN" altLang="en-US" sz="1400" b="1" dirty="0">
                <a:latin typeface="Consolas" panose="020B0609020204030204" pitchFamily="49" charset="0"/>
                <a:cs typeface="+mn-ea"/>
                <a:sym typeface="+mn-lt"/>
              </a:rPr>
              <a:t>第三方模块</a:t>
            </a:r>
            <a:endParaRPr lang="en-US" altLang="zh-CN" sz="1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这些模块需要进行额外的安装，其调用方法同上述。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例如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requests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模块，需要使用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python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内置的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pip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程序进行安装，形如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pip install requests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。如果其向网络请求文件，下载包并存放目录，最终说明成功安装，则可以开始使用这样的包。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import requests # 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第三方库，需要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pip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安装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a=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requests.get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("https://cfitsec.cn/").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content.decode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('utf-8')</a:t>
            </a:r>
          </a:p>
          <a:p>
            <a:pPr algn="just"/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print(a)</a:t>
            </a:r>
          </a:p>
          <a:p>
            <a:pPr algn="just"/>
            <a:r>
              <a:rPr lang="zh-CN" altLang="en-US" sz="1400" b="1" dirty="0">
                <a:latin typeface="Consolas" panose="020B0609020204030204" pitchFamily="49" charset="0"/>
                <a:cs typeface="+mn-ea"/>
                <a:sym typeface="+mn-lt"/>
              </a:rPr>
              <a:t>自定义模块</a:t>
            </a:r>
            <a:endParaRPr lang="en-US" altLang="zh-CN" sz="1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当我们将一些功能封装在一些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python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文件中，其他文件引用此文件叫引入自定义模块。</a:t>
            </a:r>
            <a:endParaRPr lang="en-US" altLang="zh-CN" sz="1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此处见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*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演示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10*</a:t>
            </a:r>
          </a:p>
        </p:txBody>
      </p:sp>
    </p:spTree>
    <p:extLst>
      <p:ext uri="{BB962C8B-B14F-4D97-AF65-F5344CB8AC3E}">
        <p14:creationId xmlns:p14="http://schemas.microsoft.com/office/powerpoint/2010/main" val="1936675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475A-6B39-BD51-6314-47EA021B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C1F6E256-03C3-8ECC-632C-7517F099A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 b="2898"/>
          <a:stretch/>
        </p:blipFill>
        <p:spPr>
          <a:xfrm flipH="1">
            <a:off x="7651585" y="0"/>
            <a:ext cx="7174758" cy="6758886"/>
          </a:xfrm>
          <a:prstGeom prst="rect">
            <a:avLst/>
          </a:prstGeom>
        </p:spPr>
      </p:pic>
      <p:sp>
        <p:nvSpPr>
          <p:cNvPr id="27" name="文本框 1">
            <a:extLst>
              <a:ext uri="{FF2B5EF4-FFF2-40B4-BE49-F238E27FC236}">
                <a16:creationId xmlns:a16="http://schemas.microsoft.com/office/drawing/2014/main" id="{A4D83DDA-366B-461A-5BA9-CBAF42AA6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082" y="2666205"/>
            <a:ext cx="27318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微软雅黑" panose="020B0503020204020204" pitchFamily="34" charset="-122"/>
              </a:rPr>
              <a:t>Web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微软雅黑" panose="020B0503020204020204" pitchFamily="34" charset="-122"/>
              </a:rPr>
              <a:t>基础</a:t>
            </a:r>
            <a:endParaRPr lang="en-US" altLang="en-US" sz="4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FCC7161-EA9F-A10F-36F7-A2BDD5DB293A}"/>
              </a:ext>
            </a:extLst>
          </p:cNvPr>
          <p:cNvSpPr txBox="1"/>
          <p:nvPr/>
        </p:nvSpPr>
        <p:spPr>
          <a:xfrm>
            <a:off x="9724900" y="2056004"/>
            <a:ext cx="28064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dirty="0">
                <a:gradFill>
                  <a:gsLst>
                    <a:gs pos="0">
                      <a:srgbClr val="0070C0"/>
                    </a:gs>
                    <a:gs pos="100000">
                      <a:srgbClr val="C00000"/>
                    </a:gs>
                  </a:gsLst>
                  <a:lin ang="27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sz="13800" dirty="0">
              <a:gradFill>
                <a:gsLst>
                  <a:gs pos="0">
                    <a:srgbClr val="0070C0"/>
                  </a:gs>
                  <a:gs pos="100000">
                    <a:srgbClr val="C00000"/>
                  </a:gs>
                </a:gsLst>
                <a:lin ang="27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78DD024-6C54-41F6-37D4-D906087A6C05}"/>
              </a:ext>
            </a:extLst>
          </p:cNvPr>
          <p:cNvCxnSpPr/>
          <p:nvPr/>
        </p:nvCxnSpPr>
        <p:spPr>
          <a:xfrm>
            <a:off x="1046781" y="3918689"/>
            <a:ext cx="571165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10F6413-2B05-6D9B-8B83-1BAFA30074E3}"/>
              </a:ext>
            </a:extLst>
          </p:cNvPr>
          <p:cNvSpPr txBox="1"/>
          <p:nvPr/>
        </p:nvSpPr>
        <p:spPr>
          <a:xfrm>
            <a:off x="1016938" y="3530098"/>
            <a:ext cx="4339650" cy="3091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>
                <a:latin typeface="思源宋体 CN" panose="02020400000000000000" pitchFamily="18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Where there is a will there is a way.</a:t>
            </a:r>
          </a:p>
        </p:txBody>
      </p:sp>
    </p:spTree>
    <p:extLst>
      <p:ext uri="{BB962C8B-B14F-4D97-AF65-F5344CB8AC3E}">
        <p14:creationId xmlns:p14="http://schemas.microsoft.com/office/powerpoint/2010/main" val="3352684804"/>
      </p:ext>
    </p:extLst>
  </p:cSld>
  <p:clrMapOvr>
    <a:masterClrMapping/>
  </p:clrMapOvr>
  <p:transition spd="slow">
    <p:comb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4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47" grpId="0"/>
          <p:bldP spid="1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 b="2898"/>
          <a:stretch/>
        </p:blipFill>
        <p:spPr>
          <a:xfrm>
            <a:off x="399694" y="1173680"/>
            <a:ext cx="5008412" cy="47181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8981F7-4059-464A-BDC5-1688F0CDA9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8" y="1812225"/>
            <a:ext cx="3545473" cy="3545473"/>
          </a:xfrm>
          <a:prstGeom prst="rect">
            <a:avLst/>
          </a:prstGeom>
        </p:spPr>
      </p:pic>
      <p:sp>
        <p:nvSpPr>
          <p:cNvPr id="49" name="椭圆 48"/>
          <p:cNvSpPr/>
          <p:nvPr/>
        </p:nvSpPr>
        <p:spPr>
          <a:xfrm>
            <a:off x="1554641" y="2225955"/>
            <a:ext cx="2613562" cy="2613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09774" y="2780405"/>
            <a:ext cx="167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00300" y="3736129"/>
            <a:ext cx="193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CONTENTS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经典长宋简" panose="02010609000101010101" pitchFamily="49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634648" y="3241880"/>
            <a:ext cx="796019" cy="7960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663382" y="3201419"/>
            <a:ext cx="796019" cy="7960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748539" y="3213392"/>
            <a:ext cx="796019" cy="7960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9" name="弧形 58"/>
          <p:cNvSpPr/>
          <p:nvPr/>
        </p:nvSpPr>
        <p:spPr>
          <a:xfrm>
            <a:off x="6502945" y="3063771"/>
            <a:ext cx="1051997" cy="1051997"/>
          </a:xfrm>
          <a:prstGeom prst="arc">
            <a:avLst>
              <a:gd name="adj1" fmla="val 10767753"/>
              <a:gd name="adj2" fmla="val 24684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0" name="弧形 59"/>
          <p:cNvSpPr/>
          <p:nvPr/>
        </p:nvSpPr>
        <p:spPr>
          <a:xfrm flipV="1">
            <a:off x="7563895" y="3073431"/>
            <a:ext cx="1051997" cy="1051997"/>
          </a:xfrm>
          <a:prstGeom prst="arc">
            <a:avLst>
              <a:gd name="adj1" fmla="val 10767753"/>
              <a:gd name="adj2" fmla="val 24684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5690902" y="3595925"/>
            <a:ext cx="80623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7524290" y="3562765"/>
            <a:ext cx="66320" cy="66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6" name="弧形 65"/>
          <p:cNvSpPr/>
          <p:nvPr/>
        </p:nvSpPr>
        <p:spPr>
          <a:xfrm>
            <a:off x="8613514" y="3035283"/>
            <a:ext cx="1051997" cy="1051997"/>
          </a:xfrm>
          <a:prstGeom prst="arc">
            <a:avLst>
              <a:gd name="adj1" fmla="val 10767753"/>
              <a:gd name="adj2" fmla="val 24684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8580354" y="3534277"/>
            <a:ext cx="66320" cy="66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9633716" y="3534277"/>
            <a:ext cx="66320" cy="66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346946" y="4161239"/>
            <a:ext cx="1282722" cy="1019485"/>
            <a:chOff x="5865099" y="4079682"/>
            <a:chExt cx="1282722" cy="1019485"/>
          </a:xfrm>
        </p:grpSpPr>
        <p:grpSp>
          <p:nvGrpSpPr>
            <p:cNvPr id="78" name="组合 77"/>
            <p:cNvGrpSpPr/>
            <p:nvPr/>
          </p:nvGrpSpPr>
          <p:grpSpPr>
            <a:xfrm>
              <a:off x="5865099" y="4268170"/>
              <a:ext cx="1282722" cy="830997"/>
              <a:chOff x="5784447" y="4344391"/>
              <a:chExt cx="1282722" cy="830997"/>
            </a:xfrm>
          </p:grpSpPr>
          <p:sp>
            <p:nvSpPr>
              <p:cNvPr id="21" name="文本框 20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  <p:cNvSpPr txBox="1"/>
              <p:nvPr/>
            </p:nvSpPr>
            <p:spPr>
              <a:xfrm>
                <a:off x="5784447" y="4344391"/>
                <a:ext cx="12827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8804">
                  <a:defRPr/>
                </a:pPr>
                <a:r>
                  <a:rPr lang="en-US" altLang="zh-CN" sz="2400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Python</a:t>
                </a:r>
              </a:p>
              <a:p>
                <a:pPr algn="ctr" defTabSz="1218804">
                  <a:defRPr/>
                </a:pPr>
                <a:r>
                  <a:rPr lang="zh-CN" altLang="en-US" sz="2400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基础</a:t>
                </a:r>
              </a:p>
            </p:txBody>
          </p:sp>
          <p:sp>
            <p:nvSpPr>
              <p:cNvPr id="22" name="文本框 21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  <p:cNvSpPr txBox="1"/>
              <p:nvPr/>
            </p:nvSpPr>
            <p:spPr>
              <a:xfrm>
                <a:off x="6333439" y="4709963"/>
                <a:ext cx="1847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8804">
                  <a:defRPr/>
                </a:pPr>
                <a:endParaRPr lang="zh-CN" altLang="en-US" sz="105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sp>
          <p:nvSpPr>
            <p:cNvPr id="79" name="等腰三角形 78"/>
            <p:cNvSpPr/>
            <p:nvPr/>
          </p:nvSpPr>
          <p:spPr>
            <a:xfrm flipV="1">
              <a:off x="6459025" y="4079682"/>
              <a:ext cx="94869" cy="89867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8040649" y="4144138"/>
            <a:ext cx="2289409" cy="807976"/>
            <a:chOff x="5361755" y="4079682"/>
            <a:chExt cx="2289409" cy="807976"/>
          </a:xfrm>
        </p:grpSpPr>
        <p:grpSp>
          <p:nvGrpSpPr>
            <p:cNvPr id="82" name="组合 81"/>
            <p:cNvGrpSpPr/>
            <p:nvPr/>
          </p:nvGrpSpPr>
          <p:grpSpPr>
            <a:xfrm>
              <a:off x="5361755" y="4268170"/>
              <a:ext cx="2289409" cy="619488"/>
              <a:chOff x="5281103" y="4344391"/>
              <a:chExt cx="2289409" cy="619488"/>
            </a:xfrm>
          </p:grpSpPr>
          <p:sp>
            <p:nvSpPr>
              <p:cNvPr id="84" name="文本框 83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  <p:cNvSpPr txBox="1"/>
              <p:nvPr/>
            </p:nvSpPr>
            <p:spPr>
              <a:xfrm>
                <a:off x="5281103" y="4344391"/>
                <a:ext cx="22894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8804">
                  <a:defRPr/>
                </a:pPr>
                <a:r>
                  <a:rPr lang="zh-CN" altLang="en-US" sz="2400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数据库</a:t>
                </a:r>
                <a:r>
                  <a:rPr lang="en-US" altLang="zh-CN" sz="2400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/</a:t>
                </a:r>
                <a:r>
                  <a:rPr lang="en-US" altLang="zh-CN" sz="2400" b="1" kern="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sql</a:t>
                </a:r>
                <a:r>
                  <a:rPr lang="zh-CN" altLang="en-US" sz="2400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基础</a:t>
                </a:r>
              </a:p>
            </p:txBody>
          </p:sp>
          <p:sp>
            <p:nvSpPr>
              <p:cNvPr id="85" name="文本框 84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  <p:cNvSpPr txBox="1"/>
              <p:nvPr/>
            </p:nvSpPr>
            <p:spPr>
              <a:xfrm>
                <a:off x="6333439" y="4709963"/>
                <a:ext cx="1847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8804">
                  <a:defRPr/>
                </a:pPr>
                <a:endParaRPr lang="zh-CN" altLang="en-US" sz="105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sp>
          <p:nvSpPr>
            <p:cNvPr id="83" name="等腰三角形 82"/>
            <p:cNvSpPr/>
            <p:nvPr/>
          </p:nvSpPr>
          <p:spPr>
            <a:xfrm flipV="1">
              <a:off x="6459025" y="4079682"/>
              <a:ext cx="94869" cy="89867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7310321" y="2530718"/>
            <a:ext cx="1460657" cy="560735"/>
            <a:chOff x="5776127" y="4523825"/>
            <a:chExt cx="1460657" cy="560735"/>
          </a:xfrm>
        </p:grpSpPr>
        <p:grpSp>
          <p:nvGrpSpPr>
            <p:cNvPr id="92" name="组合 91"/>
            <p:cNvGrpSpPr/>
            <p:nvPr/>
          </p:nvGrpSpPr>
          <p:grpSpPr>
            <a:xfrm>
              <a:off x="5776127" y="4523825"/>
              <a:ext cx="1460657" cy="461665"/>
              <a:chOff x="5695475" y="4600046"/>
              <a:chExt cx="1460657" cy="461665"/>
            </a:xfrm>
          </p:grpSpPr>
          <p:sp>
            <p:nvSpPr>
              <p:cNvPr id="94" name="文本框 93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  <p:cNvSpPr txBox="1"/>
              <p:nvPr/>
            </p:nvSpPr>
            <p:spPr>
              <a:xfrm>
                <a:off x="5695475" y="4600046"/>
                <a:ext cx="1460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8804">
                  <a:defRPr/>
                </a:pPr>
                <a:r>
                  <a:rPr lang="en-US" altLang="zh-CN" sz="2400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Web</a:t>
                </a:r>
                <a:r>
                  <a:rPr lang="zh-CN" altLang="en-US" sz="2400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基础</a:t>
                </a:r>
              </a:p>
            </p:txBody>
          </p:sp>
          <p:sp>
            <p:nvSpPr>
              <p:cNvPr id="95" name="文本框 94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  <p:cNvSpPr txBox="1"/>
              <p:nvPr/>
            </p:nvSpPr>
            <p:spPr>
              <a:xfrm>
                <a:off x="6333439" y="4709963"/>
                <a:ext cx="1847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8804">
                  <a:defRPr/>
                </a:pPr>
                <a:endParaRPr lang="zh-CN" altLang="en-US" sz="105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sp>
          <p:nvSpPr>
            <p:cNvPr id="93" name="等腰三角形 92"/>
            <p:cNvSpPr/>
            <p:nvPr/>
          </p:nvSpPr>
          <p:spPr>
            <a:xfrm>
              <a:off x="6459025" y="4994693"/>
              <a:ext cx="94869" cy="898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817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6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9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1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3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4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7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8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9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12" grpId="0"/>
          <p:bldP spid="17" grpId="0"/>
          <p:bldP spid="54" grpId="0" animBg="1"/>
          <p:bldP spid="55" grpId="0" animBg="1"/>
          <p:bldP spid="56" grpId="0" animBg="1"/>
          <p:bldP spid="59" grpId="0" animBg="1"/>
          <p:bldP spid="60" grpId="0" animBg="1"/>
          <p:bldP spid="65" grpId="0" animBg="1"/>
          <p:bldP spid="66" grpId="0" animBg="1"/>
          <p:bldP spid="68" grpId="0" animBg="1"/>
          <p:bldP spid="6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1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12" grpId="0"/>
          <p:bldP spid="17" grpId="0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5322A-DF3D-4855-2E78-85927AB51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02AB5DC3-AF52-02E7-9609-E5692BC42C68}"/>
              </a:ext>
            </a:extLst>
          </p:cNvPr>
          <p:cNvGrpSpPr/>
          <p:nvPr/>
        </p:nvGrpSpPr>
        <p:grpSpPr>
          <a:xfrm>
            <a:off x="8116262" y="1663431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3297103E-9725-033C-E537-F47EE4E960A8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902FE333-03CC-A0EE-2413-5CA4FDBE6438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600D325-F4C8-9EC0-F128-DBFA4A19F041}"/>
              </a:ext>
            </a:extLst>
          </p:cNvPr>
          <p:cNvGrpSpPr/>
          <p:nvPr/>
        </p:nvGrpSpPr>
        <p:grpSpPr>
          <a:xfrm flipH="1">
            <a:off x="5013426" y="1681585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68D151F6-CD51-DD05-79AD-96A802142F0A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F7A5E100-DAF7-180B-53DB-AA66A5066714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3C434D8D-9C90-0CFD-8C36-F44A44F629B4}"/>
              </a:ext>
            </a:extLst>
          </p:cNvPr>
          <p:cNvSpPr/>
          <p:nvPr/>
        </p:nvSpPr>
        <p:spPr>
          <a:xfrm>
            <a:off x="264723" y="5335915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8238245-A768-E4EF-B744-773982FBCB6F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31D1103A-3D17-D1D4-7193-3C7D38E5B330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DB5E89A9-4D0E-3B85-7254-BBB231C5B33B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sz="1400" dirty="0">
                  <a:solidFill>
                    <a:srgbClr val="FEFEFE"/>
                  </a:solidFill>
                  <a:sym typeface="+mn-lt"/>
                </a:rPr>
                <a:t>Hyper</a:t>
              </a:r>
              <a:endParaRPr lang="zh-CN" altLang="en-US" sz="1400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EE73D4E-5337-DC28-CEC8-DA096A0E8E21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862C56B4-1D52-F5B4-23ED-06EE69D63912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54FA5521-49D0-F941-0984-6866C8F42FE4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400" b="1" dirty="0">
                  <a:cs typeface="+mn-ea"/>
                  <a:sym typeface="+mn-lt"/>
                </a:rPr>
                <a:t>Marked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98AFAEB-0F55-4755-47C2-CE7CAE2E073A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B174F91F-03E0-9854-3551-AB4EB2756089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8122ECF6-8257-70AC-C7B6-755A30BE223A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Text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F91F2F5-CECC-E94F-0D3F-779D9C57F530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0556BE1B-0D0E-59F0-3480-D72A5E7279CA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994F00EE-BD34-E1D0-9A2A-FD607A533DEA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Lan.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E22B54B-44B3-47AF-0DF7-B72DCAF4E38E}"/>
              </a:ext>
            </a:extLst>
          </p:cNvPr>
          <p:cNvGrpSpPr/>
          <p:nvPr/>
        </p:nvGrpSpPr>
        <p:grpSpPr>
          <a:xfrm>
            <a:off x="3769101" y="562259"/>
            <a:ext cx="4631397" cy="767611"/>
            <a:chOff x="3769101" y="562259"/>
            <a:chExt cx="4631397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8824BC68-157D-6F9F-7120-7A074CD75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101" y="562259"/>
              <a:ext cx="46313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学习</a:t>
              </a:r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Web</a:t>
              </a:r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前，你需要准备</a:t>
              </a:r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…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35862E2-BB5B-246E-5AED-DC0DE88A888D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25315467-269A-FF83-6E84-92AF3007606E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2E767D92-AB9E-E59A-5A82-CA804969DA57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" name="文本框 1">
            <a:extLst>
              <a:ext uri="{FF2B5EF4-FFF2-40B4-BE49-F238E27FC236}">
                <a16:creationId xmlns:a16="http://schemas.microsoft.com/office/drawing/2014/main" id="{017572F9-3ED8-6E03-D161-75C3FCE01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766" y="1654820"/>
            <a:ext cx="1487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学习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需要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…</a:t>
            </a:r>
            <a:endParaRPr lang="zh-CN" altLang="en-US"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81E9C064-B40F-8B55-E21A-1B81DB032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962" y="2179410"/>
            <a:ext cx="6183424" cy="22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一个支持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html5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的现代浏览器（例如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Chrome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Edge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等）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ApiFox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/Postman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，用于后续应用程序接口（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API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）的请求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初步了解浏览器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开发者工具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】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可选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】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有计算机网络基础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9DE84C-973E-3381-7CF4-48DC4A73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0" y="1399695"/>
            <a:ext cx="3559554" cy="30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3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57C55-EA02-B41C-042A-52F98CC5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A54A566D-4707-C36D-C53C-8BE967906912}"/>
              </a:ext>
            </a:extLst>
          </p:cNvPr>
          <p:cNvSpPr txBox="1"/>
          <p:nvPr/>
        </p:nvSpPr>
        <p:spPr>
          <a:xfrm>
            <a:off x="979895" y="2208890"/>
            <a:ext cx="9791482" cy="74956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一般地，</a:t>
            </a:r>
            <a:r>
              <a:rPr lang="en-US" altLang="zh-CN" sz="1400" dirty="0">
                <a:cs typeface="+mn-ea"/>
                <a:sym typeface="+mn-lt"/>
              </a:rPr>
              <a:t>Web</a:t>
            </a:r>
            <a:r>
              <a:rPr lang="zh-CN" altLang="en-US" sz="1400" dirty="0">
                <a:cs typeface="+mn-ea"/>
                <a:sym typeface="+mn-lt"/>
              </a:rPr>
              <a:t>通信使用</a:t>
            </a:r>
            <a:r>
              <a:rPr lang="en-US" altLang="zh-CN" sz="1400" dirty="0">
                <a:cs typeface="+mn-ea"/>
                <a:sym typeface="+mn-lt"/>
              </a:rPr>
              <a:t>C/S</a:t>
            </a:r>
            <a:r>
              <a:rPr lang="zh-CN" altLang="en-US" sz="1400" dirty="0">
                <a:cs typeface="+mn-ea"/>
                <a:sym typeface="+mn-lt"/>
              </a:rPr>
              <a:t>工作模式。其流程是想请求</a:t>
            </a:r>
            <a:r>
              <a:rPr lang="en-US" altLang="zh-CN" sz="1400" dirty="0">
                <a:cs typeface="+mn-ea"/>
                <a:sym typeface="+mn-lt"/>
              </a:rPr>
              <a:t>web</a:t>
            </a:r>
            <a:r>
              <a:rPr lang="zh-CN" altLang="en-US" sz="1400" dirty="0">
                <a:cs typeface="+mn-ea"/>
                <a:sym typeface="+mn-lt"/>
              </a:rPr>
              <a:t>的客户向服务端发起请求，服务端接受请求并返回客户需要的结果（响应），然后客户根据返回的结果进行渲染。一般</a:t>
            </a:r>
            <a:r>
              <a:rPr lang="en-US" altLang="zh-CN" sz="1400" dirty="0">
                <a:cs typeface="+mn-ea"/>
                <a:sym typeface="+mn-lt"/>
              </a:rPr>
              <a:t>Web</a:t>
            </a:r>
            <a:r>
              <a:rPr lang="zh-CN" altLang="en-US" sz="1400" dirty="0">
                <a:cs typeface="+mn-ea"/>
                <a:sym typeface="+mn-lt"/>
              </a:rPr>
              <a:t>客户是用户的浏览器，服务端是目标服务器。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6B8144BC-4CF4-9AB3-8533-18FACEC5C766}"/>
              </a:ext>
            </a:extLst>
          </p:cNvPr>
          <p:cNvSpPr txBox="1"/>
          <p:nvPr/>
        </p:nvSpPr>
        <p:spPr>
          <a:xfrm>
            <a:off x="979895" y="1702852"/>
            <a:ext cx="4106455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Web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通信是怎么工作的？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76967D-78B5-0A50-993B-B7AB0FD09084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458678DC-8FFB-CB85-E16C-226A35BD8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3860" y="562259"/>
              <a:ext cx="168187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Web</a:t>
              </a:r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初步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4EAE64D-CCCE-247F-ADA7-77FDAED87F49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F4858B00-92AE-B114-57B3-2A0AD37E1A2C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9FAC7313-3D07-D28F-493F-563CEB9F2B20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2" name="TextBox 16">
            <a:extLst>
              <a:ext uri="{FF2B5EF4-FFF2-40B4-BE49-F238E27FC236}">
                <a16:creationId xmlns:a16="http://schemas.microsoft.com/office/drawing/2014/main" id="{7A0EC57A-8C7E-2321-C83E-2A4333B8D9DB}"/>
              </a:ext>
            </a:extLst>
          </p:cNvPr>
          <p:cNvSpPr txBox="1"/>
          <p:nvPr/>
        </p:nvSpPr>
        <p:spPr>
          <a:xfrm>
            <a:off x="977173" y="3479797"/>
            <a:ext cx="9791482" cy="191084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为了准确定位服务端资源地址，我们使用</a:t>
            </a:r>
            <a:r>
              <a:rPr lang="en-US" altLang="zh-CN" sz="1400" dirty="0">
                <a:cs typeface="+mn-ea"/>
                <a:sym typeface="+mn-lt"/>
              </a:rPr>
              <a:t>"</a:t>
            </a:r>
            <a:r>
              <a:rPr lang="zh-CN" altLang="en-US" sz="1400" dirty="0">
                <a:cs typeface="+mn-ea"/>
                <a:sym typeface="+mn-lt"/>
              </a:rPr>
              <a:t>统一资源定位符</a:t>
            </a:r>
            <a:r>
              <a:rPr lang="en-US" altLang="zh-CN" sz="1400" dirty="0">
                <a:cs typeface="+mn-ea"/>
                <a:sym typeface="+mn-lt"/>
              </a:rPr>
              <a:t>"</a:t>
            </a:r>
            <a:r>
              <a:rPr lang="zh-CN" altLang="en-US" sz="1400" dirty="0">
                <a:cs typeface="+mn-ea"/>
                <a:sym typeface="+mn-lt"/>
              </a:rPr>
              <a:t>（即</a:t>
            </a:r>
            <a:r>
              <a:rPr lang="en-US" altLang="zh-CN" sz="1400" dirty="0">
                <a:cs typeface="+mn-ea"/>
                <a:sym typeface="+mn-lt"/>
              </a:rPr>
              <a:t>URL</a:t>
            </a:r>
            <a:r>
              <a:rPr lang="zh-CN" altLang="en-US" sz="1400" dirty="0">
                <a:cs typeface="+mn-ea"/>
                <a:sym typeface="+mn-lt"/>
              </a:rPr>
              <a:t>）实现定位。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什么，</a:t>
            </a:r>
            <a:r>
              <a:rPr lang="en-US" altLang="zh-CN" sz="1400" dirty="0">
                <a:cs typeface="+mn-ea"/>
                <a:sym typeface="+mn-lt"/>
              </a:rPr>
              <a:t>URL</a:t>
            </a:r>
            <a:r>
              <a:rPr lang="zh-CN" altLang="en-US" sz="1400" dirty="0">
                <a:cs typeface="+mn-ea"/>
                <a:sym typeface="+mn-lt"/>
              </a:rPr>
              <a:t>是啥？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狭义来讲，就是我们最常用的</a:t>
            </a:r>
            <a:r>
              <a:rPr lang="en-US" altLang="zh-CN" sz="1400" dirty="0">
                <a:cs typeface="+mn-ea"/>
                <a:sym typeface="+mn-lt"/>
              </a:rPr>
              <a:t>"</a:t>
            </a:r>
            <a:r>
              <a:rPr lang="zh-CN" altLang="en-US" sz="1400" dirty="0">
                <a:cs typeface="+mn-ea"/>
                <a:sym typeface="+mn-lt"/>
              </a:rPr>
              <a:t>链接</a:t>
            </a:r>
            <a:r>
              <a:rPr lang="en-US" altLang="zh-CN" sz="1400" dirty="0">
                <a:cs typeface="+mn-ea"/>
                <a:sym typeface="+mn-lt"/>
              </a:rPr>
              <a:t>"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基础格式：协议（这里一般是</a:t>
            </a:r>
            <a:r>
              <a:rPr lang="en-US" altLang="zh-CN" sz="1400" dirty="0">
                <a:cs typeface="+mn-ea"/>
                <a:sym typeface="+mn-lt"/>
              </a:rPr>
              <a:t>http(s)</a:t>
            </a:r>
            <a:r>
              <a:rPr lang="zh-CN" altLang="en-US" sz="1400" dirty="0">
                <a:cs typeface="+mn-ea"/>
                <a:sym typeface="+mn-lt"/>
              </a:rPr>
              <a:t>）</a:t>
            </a:r>
            <a:r>
              <a:rPr lang="en-US" altLang="zh-CN" sz="1400" dirty="0">
                <a:cs typeface="+mn-ea"/>
                <a:sym typeface="+mn-lt"/>
              </a:rPr>
              <a:t>://</a:t>
            </a:r>
            <a:r>
              <a:rPr lang="zh-CN" altLang="en-US" sz="1400" dirty="0">
                <a:cs typeface="+mn-ea"/>
                <a:sym typeface="+mn-lt"/>
              </a:rPr>
              <a:t>域名（或者</a:t>
            </a:r>
            <a:r>
              <a:rPr lang="en-US" altLang="zh-CN" sz="1400" dirty="0" err="1">
                <a:cs typeface="+mn-ea"/>
                <a:sym typeface="+mn-lt"/>
              </a:rPr>
              <a:t>ip</a:t>
            </a:r>
            <a:r>
              <a:rPr lang="zh-CN" altLang="en-US" sz="1400" dirty="0">
                <a:cs typeface="+mn-ea"/>
                <a:sym typeface="+mn-lt"/>
              </a:rPr>
              <a:t>）</a:t>
            </a:r>
            <a:r>
              <a:rPr lang="en-US" altLang="zh-CN" sz="1400" dirty="0">
                <a:cs typeface="+mn-ea"/>
                <a:sym typeface="+mn-lt"/>
              </a:rPr>
              <a:t>/</a:t>
            </a:r>
            <a:r>
              <a:rPr lang="zh-CN" altLang="en-US" sz="1400" dirty="0">
                <a:cs typeface="+mn-ea"/>
                <a:sym typeface="+mn-lt"/>
              </a:rPr>
              <a:t>资源实际存储路径（或者路由）</a:t>
            </a:r>
            <a:r>
              <a:rPr lang="en-US" altLang="zh-CN" sz="1400" dirty="0">
                <a:cs typeface="+mn-ea"/>
                <a:sym typeface="+mn-lt"/>
              </a:rPr>
              <a:t>/[?</a:t>
            </a:r>
            <a:r>
              <a:rPr lang="zh-CN" altLang="en-US" sz="1400" dirty="0">
                <a:cs typeface="+mn-ea"/>
                <a:sym typeface="+mn-lt"/>
              </a:rPr>
              <a:t>额外请求</a:t>
            </a:r>
            <a:r>
              <a:rPr lang="en-US" altLang="zh-CN" sz="1400" dirty="0">
                <a:cs typeface="+mn-ea"/>
                <a:sym typeface="+mn-lt"/>
              </a:rPr>
              <a:t>URI]</a:t>
            </a:r>
          </a:p>
          <a:p>
            <a:pPr algn="just">
              <a:lnSpc>
                <a:spcPct val="150000"/>
              </a:lnSpc>
            </a:pPr>
            <a:r>
              <a:rPr lang="en-US" altLang="zh-CN" sz="1100" dirty="0">
                <a:cs typeface="+mn-ea"/>
                <a:sym typeface="+mn-lt"/>
                <a:hlinkClick r:id="rId3"/>
              </a:rPr>
              <a:t>https://cargo.cfitsec.cn/uploads/2024/09/02/X1w92Vrz_cfitpinkicon.png?x-oss-process=image/resize,w_300/quality,q_90</a:t>
            </a:r>
            <a:endParaRPr lang="en-US" altLang="zh-CN" sz="1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cs typeface="+mn-ea"/>
                <a:sym typeface="+mn-lt"/>
              </a:rPr>
              <a:t>协议 </a:t>
            </a:r>
            <a:r>
              <a:rPr lang="en-US" altLang="zh-CN" sz="1100" dirty="0">
                <a:cs typeface="+mn-ea"/>
                <a:sym typeface="+mn-lt"/>
              </a:rPr>
              <a:t>://</a:t>
            </a:r>
            <a:r>
              <a:rPr lang="zh-CN" altLang="en-US" sz="1100" dirty="0">
                <a:cs typeface="+mn-ea"/>
                <a:sym typeface="+mn-lt"/>
              </a:rPr>
              <a:t>域                       名</a:t>
            </a:r>
            <a:r>
              <a:rPr lang="en-US" altLang="zh-CN" sz="1100" dirty="0">
                <a:cs typeface="+mn-ea"/>
                <a:sym typeface="+mn-lt"/>
              </a:rPr>
              <a:t>/</a:t>
            </a:r>
            <a:r>
              <a:rPr lang="zh-CN" altLang="en-US" sz="1100" dirty="0">
                <a:cs typeface="+mn-ea"/>
                <a:sym typeface="+mn-lt"/>
              </a:rPr>
              <a:t>目                                 录</a:t>
            </a:r>
            <a:r>
              <a:rPr lang="en-US" altLang="zh-CN" sz="1100" dirty="0">
                <a:cs typeface="+mn-ea"/>
                <a:sym typeface="+mn-lt"/>
              </a:rPr>
              <a:t>/</a:t>
            </a:r>
            <a:r>
              <a:rPr lang="zh-CN" altLang="en-US" sz="1100" dirty="0">
                <a:cs typeface="+mn-ea"/>
                <a:sym typeface="+mn-lt"/>
              </a:rPr>
              <a:t>资            源           地           址</a:t>
            </a:r>
            <a:r>
              <a:rPr lang="en-US" altLang="zh-CN" sz="1100" dirty="0">
                <a:cs typeface="+mn-ea"/>
                <a:sym typeface="+mn-lt"/>
              </a:rPr>
              <a:t>/?</a:t>
            </a:r>
            <a:r>
              <a:rPr lang="zh-CN" altLang="en-US" sz="1100" dirty="0">
                <a:cs typeface="+mn-ea"/>
                <a:sym typeface="+mn-lt"/>
              </a:rPr>
              <a:t>资源请求</a:t>
            </a:r>
            <a:r>
              <a:rPr lang="en-US" altLang="zh-CN" sz="1100" dirty="0">
                <a:cs typeface="+mn-ea"/>
                <a:sym typeface="+mn-lt"/>
              </a:rPr>
              <a:t>URI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9E96B7EB-2796-9755-D5B7-940B3E1C1BE8}"/>
              </a:ext>
            </a:extLst>
          </p:cNvPr>
          <p:cNvSpPr txBox="1"/>
          <p:nvPr/>
        </p:nvSpPr>
        <p:spPr>
          <a:xfrm>
            <a:off x="977173" y="2973759"/>
            <a:ext cx="4354106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Web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使用什么方法定位资源？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BE43F00-9EB9-1720-6896-A7DCDF07C613}"/>
              </a:ext>
            </a:extLst>
          </p:cNvPr>
          <p:cNvSpPr txBox="1"/>
          <p:nvPr/>
        </p:nvSpPr>
        <p:spPr>
          <a:xfrm>
            <a:off x="974451" y="5191724"/>
            <a:ext cx="4354106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Web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的基础支持语言是什么？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B745C903-9BD5-4D3E-985B-31F6A9BB0411}"/>
              </a:ext>
            </a:extLst>
          </p:cNvPr>
          <p:cNvSpPr txBox="1"/>
          <p:nvPr/>
        </p:nvSpPr>
        <p:spPr>
          <a:xfrm>
            <a:off x="1132295" y="5594345"/>
            <a:ext cx="9791482" cy="74956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是</a:t>
            </a:r>
            <a:r>
              <a:rPr lang="en-US" altLang="zh-CN" sz="1400" dirty="0">
                <a:cs typeface="+mn-ea"/>
                <a:sym typeface="+mn-lt"/>
              </a:rPr>
              <a:t>HTML</a:t>
            </a:r>
            <a:r>
              <a:rPr lang="zh-CN" altLang="en-US" sz="1400" dirty="0">
                <a:cs typeface="+mn-ea"/>
                <a:sym typeface="+mn-lt"/>
              </a:rPr>
              <a:t>，服务端一般返回的网页原始数据为该语言，浏览器（客户）端会进行渲染展示。就像客户订购了一个自行车，商家不会直接给客户一个完整的自行车，而是所有零件（</a:t>
            </a:r>
            <a:r>
              <a:rPr lang="en-US" altLang="zh-CN" sz="1400" dirty="0">
                <a:cs typeface="+mn-ea"/>
                <a:sym typeface="+mn-lt"/>
              </a:rPr>
              <a:t>HTML</a:t>
            </a:r>
            <a:r>
              <a:rPr lang="zh-CN" altLang="en-US" sz="1400" dirty="0">
                <a:cs typeface="+mn-ea"/>
                <a:sym typeface="+mn-lt"/>
              </a:rPr>
              <a:t>）。客户端进行组装后得到完整的自行车。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3824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9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9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2" grpId="0"/>
      <p:bldP spid="4" grpId="0"/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16D7-A7E3-4D69-737C-DFA151F36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6F4E4FA9-18F0-D86A-3616-5B6A29241471}"/>
              </a:ext>
            </a:extLst>
          </p:cNvPr>
          <p:cNvGrpSpPr/>
          <p:nvPr/>
        </p:nvGrpSpPr>
        <p:grpSpPr>
          <a:xfrm>
            <a:off x="8116262" y="1663431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334D36A5-DA70-86E9-5394-2DD92D3ECB72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9D5F7D08-8485-5D13-F86A-F1F1B9331147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E58E89D-02A3-2013-ECA1-11C7D5D14624}"/>
              </a:ext>
            </a:extLst>
          </p:cNvPr>
          <p:cNvGrpSpPr/>
          <p:nvPr/>
        </p:nvGrpSpPr>
        <p:grpSpPr>
          <a:xfrm flipH="1">
            <a:off x="5013426" y="1681585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DCC11365-CD62-1C52-AF3D-B8509B6EB4F0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8CD21A0C-5401-D11A-4735-B008E7F5678F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55EE4460-B4C6-2F97-E929-A119E0CEC0BC}"/>
              </a:ext>
            </a:extLst>
          </p:cNvPr>
          <p:cNvSpPr/>
          <p:nvPr/>
        </p:nvSpPr>
        <p:spPr>
          <a:xfrm>
            <a:off x="264723" y="5335915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70815BC-3A62-2DAF-0CA5-6A8AF538B4E7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2337318F-8D7D-C6B3-326E-361B15D1BC85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E48D66CD-2FEF-F802-33D3-486F5482166E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sz="1400" dirty="0">
                  <a:solidFill>
                    <a:srgbClr val="FEFEFE"/>
                  </a:solidFill>
                  <a:sym typeface="+mn-lt"/>
                </a:rPr>
                <a:t>Hyper</a:t>
              </a:r>
              <a:endParaRPr lang="zh-CN" altLang="en-US" sz="1400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FB7A3E3-92AF-6700-2128-ECA726D14DE0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9450E3AF-F311-F0B3-693A-56302A8F6783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2CC0A803-E164-353B-8BE2-D7246B851639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400" b="1" dirty="0">
                  <a:cs typeface="+mn-ea"/>
                  <a:sym typeface="+mn-lt"/>
                </a:rPr>
                <a:t>Marked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BEBFC91-7906-CB6F-D47E-6BC2451DBB2C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8DBBCEE4-A893-C93C-75FF-7B8128851B1A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12722E66-0F46-98D4-E112-45C785453D29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Text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CC0E4B9-10AA-EB28-8F6B-6941635376A5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662CF71A-8C90-7FDF-E0DE-992782469D93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E5EE52AA-1B65-5415-3973-819AFBC85947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Lan.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83AF2CB-706A-5077-82F5-1220467BCE6F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AF9E4243-08D1-750B-42AD-E9E23884F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977" y="562259"/>
              <a:ext cx="113364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HTTP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33171AF-8623-BB8D-EC3E-CA6F4F6E94BF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AB002389-C068-3D31-55B7-8C3548458A4B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0ABB6C4E-20E6-956E-20A2-59E77373F7BE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" name="文本框 1">
            <a:extLst>
              <a:ext uri="{FF2B5EF4-FFF2-40B4-BE49-F238E27FC236}">
                <a16:creationId xmlns:a16="http://schemas.microsoft.com/office/drawing/2014/main" id="{52EF407B-2423-6410-94BB-0FDA30CDE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444" y="1654820"/>
            <a:ext cx="18325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HTTP:Web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核心协议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CF318C6-C3C6-CAAC-641D-6CCDE3BEB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962" y="2179410"/>
            <a:ext cx="7901266" cy="333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HTTP(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HyperText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Transfer Protocol)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超文本传输协议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其包含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请求（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request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响应（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response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）两部分。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请求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较新版本中，规定了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GET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POST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PUT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DELETE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等多个请求方法。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一般地，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GET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用于查询，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POST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用于数据提交，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PUT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用于服务器资源更新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（文件上传）等，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DELETE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用于删除服务器资源。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3E8C8F-05E2-EB3F-0C6C-33CE9427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0" y="1399695"/>
            <a:ext cx="3559554" cy="30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18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2A529-FEBC-6763-E841-A95A362C5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399A2A1-EEA2-9438-763D-80B758793678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F6256DAC-A541-8FC8-3CB5-BF7BCC68E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284" y="562259"/>
              <a:ext cx="18710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HTTP</a:t>
              </a:r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请求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0CE9603-E8B4-7E17-4F98-452FB98031E3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03F7FD0F-023A-26EA-419B-BC5A06585ADC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AD0DE197-7713-0AE4-738A-96CAED84FC4E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6776E207-EFB4-F282-23C6-AD0230384011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请求方式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09E12AFF-96DF-6651-609A-598F4DD20531}"/>
              </a:ext>
            </a:extLst>
          </p:cNvPr>
          <p:cNvSpPr txBox="1"/>
          <p:nvPr/>
        </p:nvSpPr>
        <p:spPr>
          <a:xfrm>
            <a:off x="963566" y="1761633"/>
            <a:ext cx="9791482" cy="456868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400" b="1" dirty="0">
                <a:latin typeface="Consolas" panose="020B0609020204030204" pitchFamily="49" charset="0"/>
                <a:cs typeface="+mn-ea"/>
                <a:sym typeface="+mn-lt"/>
              </a:rPr>
              <a:t>路径传参（一般是</a:t>
            </a:r>
            <a:r>
              <a:rPr lang="en-US" altLang="zh-CN" sz="2400" b="1" dirty="0">
                <a:latin typeface="Consolas" panose="020B0609020204030204" pitchFamily="49" charset="0"/>
                <a:cs typeface="+mn-ea"/>
                <a:sym typeface="+mn-lt"/>
              </a:rPr>
              <a:t>GET</a:t>
            </a:r>
            <a:r>
              <a:rPr lang="zh-CN" altLang="en-US" sz="2400" b="1" dirty="0">
                <a:latin typeface="Consolas" panose="020B0609020204030204" pitchFamily="49" charset="0"/>
                <a:cs typeface="+mn-ea"/>
                <a:sym typeface="+mn-lt"/>
              </a:rPr>
              <a:t>）</a:t>
            </a:r>
            <a:endParaRPr lang="en-US" altLang="zh-CN" sz="2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+mn-ea"/>
                <a:sym typeface="+mn-lt"/>
              </a:rPr>
              <a:t>https://cargo.cfitsec.cn</a:t>
            </a:r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/uploads/2024/09/02/X1w92Vrz_cfitpinkicon.png</a:t>
            </a:r>
          </a:p>
          <a:p>
            <a:pPr algn="just"/>
            <a:endParaRPr lang="en-US" altLang="zh-CN" sz="2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400" b="1" dirty="0">
                <a:latin typeface="Consolas" panose="020B0609020204030204" pitchFamily="49" charset="0"/>
                <a:cs typeface="+mn-ea"/>
                <a:sym typeface="+mn-lt"/>
              </a:rPr>
              <a:t>查询字符串传参（一般是</a:t>
            </a:r>
            <a:r>
              <a:rPr lang="en-US" altLang="zh-CN" sz="2400" b="1" dirty="0">
                <a:latin typeface="Consolas" panose="020B0609020204030204" pitchFamily="49" charset="0"/>
                <a:cs typeface="+mn-ea"/>
                <a:sym typeface="+mn-lt"/>
              </a:rPr>
              <a:t>GET</a:t>
            </a:r>
            <a:r>
              <a:rPr lang="zh-CN" altLang="en-US" sz="2400" b="1" dirty="0">
                <a:latin typeface="Consolas" panose="020B0609020204030204" pitchFamily="49" charset="0"/>
                <a:cs typeface="+mn-ea"/>
                <a:sym typeface="+mn-lt"/>
              </a:rPr>
              <a:t>）</a:t>
            </a:r>
            <a:endParaRPr lang="en-US" altLang="zh-CN" sz="2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+mn-ea"/>
                <a:sym typeface="+mn-lt"/>
              </a:rPr>
              <a:t>http://127.0.0.1:8060</a:t>
            </a:r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/login.php?username=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cs typeface="+mn-ea"/>
                <a:sym typeface="+mn-lt"/>
              </a:rPr>
              <a:t>admin</a:t>
            </a:r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&amp;password=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cs typeface="+mn-ea"/>
                <a:sym typeface="+mn-lt"/>
              </a:rPr>
              <a:t>123456</a:t>
            </a: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400" b="1" dirty="0">
                <a:latin typeface="Consolas" panose="020B0609020204030204" pitchFamily="49" charset="0"/>
                <a:cs typeface="+mn-ea"/>
                <a:sym typeface="+mn-lt"/>
              </a:rPr>
              <a:t>请求体传参（一般是</a:t>
            </a:r>
            <a:r>
              <a:rPr lang="en-US" altLang="zh-CN" sz="2400" b="1" dirty="0">
                <a:latin typeface="Consolas" panose="020B0609020204030204" pitchFamily="49" charset="0"/>
                <a:cs typeface="+mn-ea"/>
                <a:sym typeface="+mn-lt"/>
              </a:rPr>
              <a:t>POST</a:t>
            </a:r>
            <a:r>
              <a:rPr lang="zh-CN" altLang="en-US" sz="2400" b="1" dirty="0">
                <a:latin typeface="Consolas" panose="020B0609020204030204" pitchFamily="49" charset="0"/>
                <a:cs typeface="+mn-ea"/>
                <a:sym typeface="+mn-lt"/>
              </a:rPr>
              <a:t>）</a:t>
            </a:r>
            <a:endParaRPr lang="en-US" altLang="zh-CN" sz="2400" b="1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+mn-ea"/>
                <a:sym typeface="+mn-lt"/>
              </a:rPr>
              <a:t>http://127.0.0.1:8060</a:t>
            </a:r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/login.php</a:t>
            </a:r>
          </a:p>
          <a:p>
            <a:pPr algn="just"/>
            <a:r>
              <a:rPr lang="zh-CN" altLang="en-US" sz="2400" b="1" dirty="0">
                <a:latin typeface="Consolas" panose="020B0609020204030204" pitchFamily="49" charset="0"/>
                <a:cs typeface="+mn-ea"/>
                <a:sym typeface="+mn-lt"/>
              </a:rPr>
              <a:t>请求体</a:t>
            </a:r>
            <a:r>
              <a:rPr lang="en-US" altLang="zh-CN" sz="2400" b="1" dirty="0">
                <a:latin typeface="Consolas" panose="020B0609020204030204" pitchFamily="49" charset="0"/>
                <a:cs typeface="+mn-ea"/>
                <a:sym typeface="+mn-lt"/>
              </a:rPr>
              <a:t>:</a:t>
            </a:r>
          </a:p>
          <a:p>
            <a:pPr algn="just"/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username=</a:t>
            </a:r>
            <a:r>
              <a:rPr lang="en-US" altLang="zh-CN" sz="2400" dirty="0" err="1">
                <a:solidFill>
                  <a:srgbClr val="C00000"/>
                </a:solidFill>
                <a:latin typeface="Consolas" panose="020B0609020204030204" pitchFamily="49" charset="0"/>
                <a:cs typeface="+mn-ea"/>
                <a:sym typeface="+mn-lt"/>
              </a:rPr>
              <a:t>admin</a:t>
            </a:r>
            <a:r>
              <a:rPr lang="en-US" altLang="zh-CN" sz="2400" dirty="0" err="1">
                <a:latin typeface="Consolas" panose="020B0609020204030204" pitchFamily="49" charset="0"/>
                <a:cs typeface="+mn-ea"/>
                <a:sym typeface="+mn-lt"/>
              </a:rPr>
              <a:t>&amp;password</a:t>
            </a:r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=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cs typeface="+mn-ea"/>
                <a:sym typeface="+mn-lt"/>
              </a:rPr>
              <a:t>123456</a:t>
            </a: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000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7FE85-BB14-8A24-E274-A4E0C5F88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CE441D-E9B4-4FDA-12C6-C1D15738A407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3F16EDD3-0C0C-D049-6F9C-9DC3DBD3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285" y="562259"/>
              <a:ext cx="18710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HTTP</a:t>
              </a:r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响应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F57BC4D-345E-5D8D-1811-C825D0048632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6A0E5312-FE77-9F29-288F-62CFB78F9B7D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D74F1515-CCB4-4279-2C32-685F9949CD19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7919755F-3C12-B1A4-15AB-4B2B991B9450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HTTP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响应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0450E1D9-47F0-5CB6-2BE1-BE4CBC7CF4DB}"/>
              </a:ext>
            </a:extLst>
          </p:cNvPr>
          <p:cNvSpPr txBox="1"/>
          <p:nvPr/>
        </p:nvSpPr>
        <p:spPr>
          <a:xfrm>
            <a:off x="963566" y="1761633"/>
            <a:ext cx="9791482" cy="4938020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服务端响应客户端请求，返回相应的结果，例如文件、超文本界面、使用</a:t>
            </a:r>
            <a:r>
              <a:rPr lang="en-US" altLang="zh-CN" sz="2400" dirty="0" err="1">
                <a:latin typeface="Consolas" panose="020B0609020204030204" pitchFamily="49" charset="0"/>
                <a:cs typeface="+mn-ea"/>
                <a:sym typeface="+mn-lt"/>
              </a:rPr>
              <a:t>json</a:t>
            </a: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等封装的数据等。</a:t>
            </a: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由于客户端请求可能产生不同的结果，服务端返回结果会有一些响应码可以表示各种情况。（</a:t>
            </a:r>
            <a:r>
              <a:rPr lang="en-US" altLang="zh-CN" sz="2400" dirty="0" err="1">
                <a:latin typeface="Consolas" panose="020B0609020204030204" pitchFamily="49" charset="0"/>
                <a:cs typeface="+mn-ea"/>
                <a:sym typeface="+mn-lt"/>
              </a:rPr>
              <a:t>http.post.pcapng</a:t>
            </a: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）</a:t>
            </a: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主要有：</a:t>
            </a: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 200 =&gt; 'OK',</a:t>
            </a:r>
          </a:p>
          <a:p>
            <a:pPr algn="just"/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 400 =&gt; 'Bad Request',</a:t>
            </a:r>
          </a:p>
          <a:p>
            <a:pPr algn="just"/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 401 =&gt; 'Unauthorized',</a:t>
            </a:r>
          </a:p>
          <a:p>
            <a:pPr algn="just"/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 403 =&gt; 'Forbidden',</a:t>
            </a:r>
          </a:p>
          <a:p>
            <a:pPr algn="just"/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 404 =&gt; 'Not Found',</a:t>
            </a:r>
          </a:p>
          <a:p>
            <a:pPr algn="just"/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 500 =&gt; 'Internal Server Error',</a:t>
            </a:r>
          </a:p>
          <a:p>
            <a:pPr algn="just"/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 502 =&gt; 'Bad Gateway',</a:t>
            </a:r>
          </a:p>
          <a:p>
            <a:pPr algn="just"/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 503 =&gt; 'Service Unavailable'</a:t>
            </a:r>
          </a:p>
        </p:txBody>
      </p:sp>
    </p:spTree>
    <p:extLst>
      <p:ext uri="{BB962C8B-B14F-4D97-AF65-F5344CB8AC3E}">
        <p14:creationId xmlns:p14="http://schemas.microsoft.com/office/powerpoint/2010/main" val="1772934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66007-371C-053A-5C47-BEE95062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40EEB64-614E-8DAD-2854-0FB3CED9AFAE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0C19639F-943C-26AD-1BC7-FAB6F05E8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0595" y="562259"/>
              <a:ext cx="260840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HTTP</a:t>
              </a:r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总体流程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028FAD2-A161-FBB2-887B-50FD6A79DB8B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55A9F458-43C9-CEDB-7C4F-7433DAC886C5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F1404461-BBC8-F666-8C92-8375EE2DB9F2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B0EDC55A-8E7F-6D38-00C6-FA179C826409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简化示例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1D28EB34-3A0B-7544-EDFB-93AADB01694D}"/>
              </a:ext>
            </a:extLst>
          </p:cNvPr>
          <p:cNvSpPr txBox="1"/>
          <p:nvPr/>
        </p:nvSpPr>
        <p:spPr>
          <a:xfrm>
            <a:off x="963566" y="1761633"/>
            <a:ext cx="5577914" cy="5307352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假设这里有一个社交网站，</a:t>
            </a:r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URL</a:t>
            </a: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为</a:t>
            </a:r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http://example.com/</a:t>
            </a: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。</a:t>
            </a: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marL="342900" indent="-342900" algn="just">
              <a:buFontTx/>
              <a:buChar char="-"/>
            </a:pP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用户访问域名，浏览器解析域名信息后向服务器请求根目录（</a:t>
            </a:r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/</a:t>
            </a: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）界面</a:t>
            </a: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marL="342900" indent="-342900" algn="just">
              <a:buFontTx/>
              <a:buChar char="-"/>
            </a:pP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服务器找到目录标签文件后返回主页面内容，假设其中有一个界面要求用户登录。</a:t>
            </a: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marL="342900" indent="-342900" algn="just">
              <a:buFontTx/>
              <a:buChar char="-"/>
            </a:pP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用户输入用户名和密码，使用</a:t>
            </a:r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POST</a:t>
            </a: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请求服务器，其请求体携带用户名和密码。</a:t>
            </a: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marL="342900" indent="-342900" algn="just">
              <a:buFontTx/>
              <a:buChar char="-"/>
            </a:pP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服务器检查发现均正确，则返回登录后的欢迎界面，可能还查询数据库找到用户信息返回给客户端。</a:t>
            </a: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marL="342900" indent="-342900" algn="just">
              <a:buFontTx/>
              <a:buChar char="-"/>
            </a:pP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EC1093-5400-1609-3B58-A1B93977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66" y="2488725"/>
            <a:ext cx="4686954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4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4B886B9D-0A31-7B75-1D3E-D513A2BF24F7}"/>
              </a:ext>
            </a:extLst>
          </p:cNvPr>
          <p:cNvSpPr/>
          <p:nvPr/>
        </p:nvSpPr>
        <p:spPr>
          <a:xfrm>
            <a:off x="4389356" y="3751452"/>
            <a:ext cx="1706644" cy="138738"/>
          </a:xfrm>
          <a:prstGeom prst="parallelogram">
            <a:avLst>
              <a:gd name="adj" fmla="val 8181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AABC781F-56AA-62B3-E582-B7F17E288DCE}"/>
              </a:ext>
            </a:extLst>
          </p:cNvPr>
          <p:cNvSpPr/>
          <p:nvPr/>
        </p:nvSpPr>
        <p:spPr>
          <a:xfrm>
            <a:off x="6097914" y="3748735"/>
            <a:ext cx="1706643" cy="138738"/>
          </a:xfrm>
          <a:prstGeom prst="parallelogram">
            <a:avLst>
              <a:gd name="adj" fmla="val 8181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63E886-DB6B-8BDD-BE1A-007DB70B9AD3}"/>
              </a:ext>
            </a:extLst>
          </p:cNvPr>
          <p:cNvSpPr txBox="1"/>
          <p:nvPr/>
        </p:nvSpPr>
        <p:spPr>
          <a:xfrm>
            <a:off x="1905000" y="3099687"/>
            <a:ext cx="78028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演示：一次</a:t>
            </a:r>
            <a:r>
              <a:rPr lang="en-US" altLang="zh-CN" sz="3600" b="1" dirty="0">
                <a:latin typeface="+mn-lt"/>
                <a:ea typeface="+mn-ea"/>
                <a:cs typeface="+mn-ea"/>
                <a:sym typeface="+mn-lt"/>
              </a:rPr>
              <a:t>HTTP</a:t>
            </a:r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请求响应流程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endParaRPr lang="en-US" altLang="zh-CN" sz="3600" b="1" dirty="0">
              <a:cs typeface="+mn-ea"/>
              <a:sym typeface="+mn-lt"/>
            </a:endParaRPr>
          </a:p>
          <a:p>
            <a:pPr algn="ctr"/>
            <a:r>
              <a:rPr lang="en-US" altLang="zh-CN" sz="3600" b="1" dirty="0">
                <a:latin typeface="+mn-lt"/>
                <a:ea typeface="+mn-ea"/>
                <a:cs typeface="+mn-ea"/>
                <a:sym typeface="+mn-lt"/>
                <a:hlinkClick r:id="rId2"/>
              </a:rPr>
              <a:t>http://127.0.0.1:8060/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3600" b="1" dirty="0" err="1">
                <a:cs typeface="+mn-ea"/>
                <a:sym typeface="+mn-lt"/>
              </a:rPr>
              <a:t>ApiFox</a:t>
            </a:r>
            <a:r>
              <a:rPr lang="zh-CN" altLang="en-US" sz="3600" b="1" dirty="0">
                <a:cs typeface="+mn-ea"/>
                <a:sym typeface="+mn-lt"/>
              </a:rPr>
              <a:t>请求示例</a:t>
            </a:r>
            <a:endParaRPr lang="zh-CN" altLang="en-US" sz="36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278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AE73A-7BD6-CC0D-76CD-502A22AB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6B0A8FDE-E3E6-30FC-8627-C00A36F6EBFE}"/>
              </a:ext>
            </a:extLst>
          </p:cNvPr>
          <p:cNvGrpSpPr/>
          <p:nvPr/>
        </p:nvGrpSpPr>
        <p:grpSpPr>
          <a:xfrm>
            <a:off x="8116262" y="1663431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00DCA6AB-0099-CF8E-3DBC-3CD5B91B26C1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770F37E9-5CDC-C7FA-6408-A9E8904627F4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59DAA42-C9F4-2D6E-7865-9D6801EE27EA}"/>
              </a:ext>
            </a:extLst>
          </p:cNvPr>
          <p:cNvGrpSpPr/>
          <p:nvPr/>
        </p:nvGrpSpPr>
        <p:grpSpPr>
          <a:xfrm flipH="1">
            <a:off x="5013426" y="1681585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1B3B0D2A-003C-EFBC-EA6A-41E473E9DA83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AE272943-9D5F-8AA2-7B25-D8C69CABE3DD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782D3906-F3E1-829A-02A4-67AB9A528046}"/>
              </a:ext>
            </a:extLst>
          </p:cNvPr>
          <p:cNvSpPr/>
          <p:nvPr/>
        </p:nvSpPr>
        <p:spPr>
          <a:xfrm>
            <a:off x="264723" y="5335915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9E547B6-9D3C-93D8-A87B-51DAEA2EF30F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8220E616-F495-3270-24C9-D25CF8009CC1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D85CDC4A-A7ED-8052-4C58-2BE7C90D4592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sz="1400" dirty="0">
                  <a:solidFill>
                    <a:srgbClr val="FEFEFE"/>
                  </a:solidFill>
                  <a:sym typeface="+mn-lt"/>
                </a:rPr>
                <a:t>Hyper</a:t>
              </a:r>
              <a:endParaRPr lang="zh-CN" altLang="en-US" sz="1400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F0F74A2-3DB0-5FBE-5E57-5B81E2126A45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47D08F8F-6255-76B5-4829-621124235EF7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1E55C64C-D0FF-E4B8-2765-8BB88D9A0EE1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400" b="1" dirty="0">
                  <a:cs typeface="+mn-ea"/>
                  <a:sym typeface="+mn-lt"/>
                </a:rPr>
                <a:t>Marked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59E1BEF-8C03-4D53-7CC7-BE104D890106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774ED65E-2E20-31C9-0CE8-D93D9FF54C5A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454DD68E-63A9-E64D-CD82-D70688443E1D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Text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8376449-C5E7-C6B4-2BE7-8BD64B5CEE87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C8CEFEB9-C98B-9F5C-108D-4FCFFE4E3160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AECFB72F-8B8C-A595-EE1E-8B387C4BFC22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Lan.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2F464FB-B6C4-BD2B-3699-EB52C74BEBDB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0063E4DF-AEBF-9361-0990-E6788682B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7948" y="562259"/>
              <a:ext cx="253370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HTML/JS/CSS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0991ED7-379F-5B50-F3CE-5478F149DB96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9F4DD7DF-0D86-13D2-6031-BAA590BA7196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A5FFFE38-310F-EE36-37D7-000B3B42B3BD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" name="文本框 1">
            <a:extLst>
              <a:ext uri="{FF2B5EF4-FFF2-40B4-BE49-F238E27FC236}">
                <a16:creationId xmlns:a16="http://schemas.microsoft.com/office/drawing/2014/main" id="{C5CB46C6-043A-BB70-C6FB-F7B6F08DE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542" y="1654820"/>
            <a:ext cx="21563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HTML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：超文本标记语言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15E34B4F-F27C-8116-B16D-EF5C25E9F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962" y="2179410"/>
            <a:ext cx="7811754" cy="368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HTML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是一种描述网页文档的语言。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HTML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中定义了多个标签，代表网页的多个组件，从而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能够实现多个功能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Consolas" panose="020B0609020204030204" pitchFamily="49" charset="0"/>
                <a:ea typeface="+mn-ea"/>
                <a:cs typeface="+mn-ea"/>
                <a:sym typeface="+mn-lt"/>
              </a:rPr>
              <a:t>&lt;p&gt;</a:t>
            </a:r>
            <a:r>
              <a:rPr lang="zh-CN" altLang="en-US" sz="2400" dirty="0">
                <a:latin typeface="Consolas" panose="020B0609020204030204" pitchFamily="49" charset="0"/>
                <a:ea typeface="+mn-ea"/>
                <a:cs typeface="+mn-ea"/>
                <a:sym typeface="+mn-lt"/>
              </a:rPr>
              <a:t>这里是</a:t>
            </a:r>
            <a:r>
              <a:rPr lang="en-US" altLang="zh-CN" sz="2400" dirty="0" err="1">
                <a:latin typeface="Consolas" panose="020B0609020204030204" pitchFamily="49" charset="0"/>
                <a:ea typeface="+mn-ea"/>
                <a:cs typeface="+mn-ea"/>
                <a:sym typeface="+mn-lt"/>
              </a:rPr>
              <a:t>HnuSec</a:t>
            </a:r>
            <a:r>
              <a:rPr lang="en-US" altLang="zh-CN" sz="2400" dirty="0">
                <a:latin typeface="Consolas" panose="020B0609020204030204" pitchFamily="49" charset="0"/>
                <a:ea typeface="+mn-ea"/>
                <a:cs typeface="+mn-ea"/>
                <a:sym typeface="+mn-lt"/>
              </a:rPr>
              <a:t>.&lt;/p&gt;&lt;b&gt;</a:t>
            </a:r>
            <a:r>
              <a:rPr lang="zh-CN" altLang="en-US" sz="2400" dirty="0">
                <a:latin typeface="Consolas" panose="020B0609020204030204" pitchFamily="49" charset="0"/>
                <a:ea typeface="+mn-ea"/>
                <a:cs typeface="+mn-ea"/>
                <a:sym typeface="+mn-lt"/>
              </a:rPr>
              <a:t>这个是加粗文字。</a:t>
            </a:r>
            <a:r>
              <a:rPr lang="en-US" altLang="zh-CN" sz="2400" dirty="0">
                <a:latin typeface="Consolas" panose="020B0609020204030204" pitchFamily="49" charset="0"/>
                <a:ea typeface="+mn-ea"/>
                <a:cs typeface="+mn-ea"/>
                <a:sym typeface="+mn-lt"/>
              </a:rPr>
              <a:t>&lt;/b&gt;</a:t>
            </a:r>
          </a:p>
          <a:p>
            <a:pPr>
              <a:lnSpc>
                <a:spcPct val="200000"/>
              </a:lnSpc>
            </a:pP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DF6E6B-AA9A-CCC6-2625-4600DF1C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0" y="1399695"/>
            <a:ext cx="3559554" cy="30802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5F1E07-5058-AA80-A3A6-5EB99D8DC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588" y="5107826"/>
            <a:ext cx="2798743" cy="11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75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10AB4-0C51-BF1A-8AFE-57CB9166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CF863AD-41D0-279D-FBDF-BB15990EEE90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76708645-76A6-E5F4-6F63-AFBBE15D9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5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HTML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C50F345-A81F-FBA7-8D08-60F633A7BF25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39FD9312-6F6F-AA32-5D60-8E2AC1B570D8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7C492154-4116-4675-B3B7-082F125FDE73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165400A1-3CE1-3BBE-3A9A-251E8EF4B2D7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HTML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的格式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1B55A34A-53F7-0CA0-C2AE-4F82FFFB74D6}"/>
              </a:ext>
            </a:extLst>
          </p:cNvPr>
          <p:cNvSpPr txBox="1"/>
          <p:nvPr/>
        </p:nvSpPr>
        <p:spPr>
          <a:xfrm>
            <a:off x="963566" y="1761633"/>
            <a:ext cx="9791482" cy="875370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在</a:t>
            </a:r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HTML</a:t>
            </a: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中，文本和描述文本格式的标签混合在一起。</a:t>
            </a: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描述文本的格式和文本一并存储在</a:t>
            </a:r>
            <a:r>
              <a:rPr lang="en-US" altLang="zh-CN" sz="2400" dirty="0">
                <a:latin typeface="Consolas" panose="020B0609020204030204" pitchFamily="49" charset="0"/>
                <a:cs typeface="+mn-ea"/>
                <a:sym typeface="+mn-lt"/>
              </a:rPr>
              <a:t>HTML</a:t>
            </a:r>
            <a:r>
              <a:rPr lang="zh-CN" altLang="en-US" sz="2400" dirty="0">
                <a:latin typeface="Consolas" panose="020B0609020204030204" pitchFamily="49" charset="0"/>
                <a:cs typeface="+mn-ea"/>
                <a:sym typeface="+mn-lt"/>
              </a:rPr>
              <a:t>文件中。</a:t>
            </a:r>
            <a:endParaRPr lang="en-US" altLang="zh-CN" sz="24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00F02E-1D5A-1991-D740-71B16DDD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021" y="2714536"/>
            <a:ext cx="5408627" cy="1567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A562EF-0028-0083-7FD4-DAEBD0C41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634" y="4282483"/>
            <a:ext cx="4686954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B73FB-0B2B-E3F4-03C7-AA4C563E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F18361AF-A9C6-A7CA-ADDD-437E16675CE0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F4C23443-A2A5-5013-5D0F-5E9C6BD42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6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HTML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BBE27AF-8E3B-A84C-3E87-62F5F64C901E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839F108A-3A74-7F2D-836C-295F89E72551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DF9DE1E4-DF72-05C9-364E-4B4C7A52AAD4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CE9CFD40-68DD-7CED-DD8A-C482023F97B0}"/>
              </a:ext>
            </a:extLst>
          </p:cNvPr>
          <p:cNvSpPr txBox="1"/>
          <p:nvPr/>
        </p:nvSpPr>
        <p:spPr>
          <a:xfrm>
            <a:off x="952364" y="1683974"/>
            <a:ext cx="3558676" cy="690704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HTML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常用标签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1D2651F0-81E1-8824-84BA-13562DAEAAFE}"/>
              </a:ext>
            </a:extLst>
          </p:cNvPr>
          <p:cNvSpPr txBox="1"/>
          <p:nvPr/>
        </p:nvSpPr>
        <p:spPr>
          <a:xfrm>
            <a:off x="952364" y="3052870"/>
            <a:ext cx="10264868" cy="75225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ctr"/>
            <a:r>
              <a:rPr lang="zh-CN" altLang="en-US" sz="4000" dirty="0">
                <a:latin typeface="Consolas" panose="020B0609020204030204" pitchFamily="49" charset="0"/>
                <a:cs typeface="+mn-ea"/>
                <a:sym typeface="+mn-lt"/>
              </a:rPr>
              <a:t>参见</a:t>
            </a:r>
            <a:r>
              <a:rPr lang="en-US" altLang="zh-CN" sz="4000" dirty="0">
                <a:latin typeface="Consolas" panose="020B0609020204030204" pitchFamily="49" charset="0"/>
                <a:cs typeface="+mn-ea"/>
                <a:sym typeface="+mn-lt"/>
              </a:rPr>
              <a:t>web/labels.html</a:t>
            </a:r>
            <a:r>
              <a:rPr lang="zh-CN" altLang="en-US" sz="4000" dirty="0">
                <a:latin typeface="Consolas" panose="020B0609020204030204" pitchFamily="49" charset="0"/>
                <a:cs typeface="+mn-ea"/>
                <a:sym typeface="+mn-lt"/>
              </a:rPr>
              <a:t>介绍</a:t>
            </a:r>
            <a:endParaRPr lang="en-US" altLang="zh-CN" sz="4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982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 b="2898"/>
          <a:stretch/>
        </p:blipFill>
        <p:spPr>
          <a:xfrm flipH="1">
            <a:off x="7651585" y="0"/>
            <a:ext cx="7174758" cy="6758886"/>
          </a:xfrm>
          <a:prstGeom prst="rect">
            <a:avLst/>
          </a:prstGeom>
        </p:spPr>
      </p:pic>
      <p:sp>
        <p:nvSpPr>
          <p:cNvPr id="27" name="文本框 1"/>
          <p:cNvSpPr>
            <a:spLocks noChangeArrowheads="1"/>
          </p:cNvSpPr>
          <p:nvPr/>
        </p:nvSpPr>
        <p:spPr bwMode="auto">
          <a:xfrm>
            <a:off x="980082" y="2666205"/>
            <a:ext cx="36102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微软雅黑" panose="020B0503020204020204" pitchFamily="34" charset="-122"/>
              </a:rPr>
              <a:t>Python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微软雅黑" panose="020B0503020204020204" pitchFamily="34" charset="-122"/>
              </a:rPr>
              <a:t>基础</a:t>
            </a:r>
            <a:endParaRPr lang="en-US" altLang="en-US" sz="4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724900" y="2056004"/>
            <a:ext cx="28064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dirty="0">
                <a:gradFill>
                  <a:gsLst>
                    <a:gs pos="0">
                      <a:srgbClr val="0070C0"/>
                    </a:gs>
                    <a:gs pos="100000">
                      <a:srgbClr val="C00000"/>
                    </a:gs>
                  </a:gsLst>
                  <a:lin ang="27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13800" dirty="0">
              <a:gradFill>
                <a:gsLst>
                  <a:gs pos="0">
                    <a:srgbClr val="0070C0"/>
                  </a:gs>
                  <a:gs pos="100000">
                    <a:srgbClr val="C00000"/>
                  </a:gs>
                </a:gsLst>
                <a:lin ang="27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46781" y="3918689"/>
            <a:ext cx="571165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6472D07-F702-4BDF-A0D4-9285E11FF68B}"/>
              </a:ext>
            </a:extLst>
          </p:cNvPr>
          <p:cNvSpPr txBox="1"/>
          <p:nvPr/>
        </p:nvSpPr>
        <p:spPr>
          <a:xfrm>
            <a:off x="1016938" y="3530098"/>
            <a:ext cx="4339650" cy="3091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>
                <a:latin typeface="思源宋体 CN" panose="02020400000000000000" pitchFamily="18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A lot can happen between now and never!</a:t>
            </a:r>
          </a:p>
        </p:txBody>
      </p:sp>
    </p:spTree>
    <p:extLst>
      <p:ext uri="{BB962C8B-B14F-4D97-AF65-F5344CB8AC3E}">
        <p14:creationId xmlns:p14="http://schemas.microsoft.com/office/powerpoint/2010/main" val="4217939199"/>
      </p:ext>
    </p:extLst>
  </p:cSld>
  <p:clrMapOvr>
    <a:masterClrMapping/>
  </p:clrMapOvr>
  <p:transition spd="slow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4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47" grpId="0"/>
          <p:bldP spid="18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2159-9D4D-3B29-889C-D3A346AB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85061EA-B584-2C1B-F31D-F203CCCCA08B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550C96D2-C492-12C4-C11A-3305486C4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6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HTML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E576F38-FD70-7C9F-5FCC-645FEF408FA7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C604C359-70EC-B1CB-CDA0-B0D0EC34FBBE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4F2C5962-231A-B57B-8EC8-94175EC708B7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05641A64-5A16-630E-16FE-0C59AAE7FF02}"/>
              </a:ext>
            </a:extLst>
          </p:cNvPr>
          <p:cNvSpPr txBox="1"/>
          <p:nvPr/>
        </p:nvSpPr>
        <p:spPr>
          <a:xfrm>
            <a:off x="952364" y="1683974"/>
            <a:ext cx="5494156" cy="690704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HTML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实例（我的博客）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4F3CF58-6FCD-960C-AD39-AFC488652A24}"/>
              </a:ext>
            </a:extLst>
          </p:cNvPr>
          <p:cNvSpPr txBox="1"/>
          <p:nvPr/>
        </p:nvSpPr>
        <p:spPr>
          <a:xfrm>
            <a:off x="952364" y="3052870"/>
            <a:ext cx="10264868" cy="75225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ctr"/>
            <a:r>
              <a:rPr lang="zh-CN" altLang="en-US" sz="4000" dirty="0">
                <a:latin typeface="Consolas" panose="020B0609020204030204" pitchFamily="49" charset="0"/>
                <a:cs typeface="+mn-ea"/>
                <a:sym typeface="+mn-lt"/>
              </a:rPr>
              <a:t>参见</a:t>
            </a:r>
            <a:r>
              <a:rPr lang="en-US" altLang="zh-CN" sz="4000" dirty="0">
                <a:latin typeface="Consolas" panose="020B0609020204030204" pitchFamily="49" charset="0"/>
                <a:cs typeface="+mn-ea"/>
                <a:sym typeface="+mn-lt"/>
              </a:rPr>
              <a:t>web/example.html</a:t>
            </a:r>
          </a:p>
        </p:txBody>
      </p:sp>
    </p:spTree>
    <p:extLst>
      <p:ext uri="{BB962C8B-B14F-4D97-AF65-F5344CB8AC3E}">
        <p14:creationId xmlns:p14="http://schemas.microsoft.com/office/powerpoint/2010/main" val="3826205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00CF-8E1F-B1B5-DC97-9DD1F0E5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EF3F2F5B-CCB2-8E7F-388D-6683210C5EA0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B9AB0875-2653-408E-8EAB-F22BD0F90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5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HTML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6F7ACF9-DECD-2335-1F2E-308771819D72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6ADB4B1A-C5B2-2517-ACE0-85CEED877612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D701D30F-44D6-48BD-227E-89FA7F1EA265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E17A038D-75A4-61A4-0FCA-325CB40424D7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HTML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的标签属性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F8BAA6AD-1E40-3CB8-EDBD-0DE698FF7DBC}"/>
              </a:ext>
            </a:extLst>
          </p:cNvPr>
          <p:cNvSpPr txBox="1"/>
          <p:nvPr/>
        </p:nvSpPr>
        <p:spPr>
          <a:xfrm>
            <a:off x="963566" y="1761633"/>
            <a:ext cx="9791482" cy="469179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3200" dirty="0">
                <a:latin typeface="Consolas" panose="020B0609020204030204" pitchFamily="49" charset="0"/>
                <a:cs typeface="+mn-ea"/>
                <a:sym typeface="+mn-lt"/>
              </a:rPr>
              <a:t>在</a:t>
            </a:r>
            <a:r>
              <a:rPr lang="en-US" altLang="zh-CN" sz="3200" dirty="0">
                <a:latin typeface="Consolas" panose="020B0609020204030204" pitchFamily="49" charset="0"/>
                <a:cs typeface="+mn-ea"/>
                <a:sym typeface="+mn-lt"/>
              </a:rPr>
              <a:t>HTML</a:t>
            </a:r>
            <a:r>
              <a:rPr lang="zh-CN" altLang="en-US" sz="3200" dirty="0">
                <a:latin typeface="Consolas" panose="020B0609020204030204" pitchFamily="49" charset="0"/>
                <a:cs typeface="+mn-ea"/>
                <a:sym typeface="+mn-lt"/>
              </a:rPr>
              <a:t>标签中，标签可以有属性，用于提供附加信息。其格式为键</a:t>
            </a:r>
            <a:r>
              <a:rPr lang="en-US" altLang="zh-CN" sz="3200" dirty="0">
                <a:latin typeface="Consolas" panose="020B0609020204030204" pitchFamily="49" charset="0"/>
                <a:cs typeface="+mn-ea"/>
                <a:sym typeface="+mn-lt"/>
              </a:rPr>
              <a:t>=“</a:t>
            </a:r>
            <a:r>
              <a:rPr lang="zh-CN" altLang="en-US" sz="3200" dirty="0">
                <a:latin typeface="Consolas" panose="020B0609020204030204" pitchFamily="49" charset="0"/>
                <a:cs typeface="+mn-ea"/>
                <a:sym typeface="+mn-lt"/>
              </a:rPr>
              <a:t>值</a:t>
            </a:r>
            <a:r>
              <a:rPr lang="en-US" altLang="zh-CN" sz="3200" dirty="0">
                <a:latin typeface="Consolas" panose="020B0609020204030204" pitchFamily="49" charset="0"/>
                <a:cs typeface="+mn-ea"/>
                <a:sym typeface="+mn-lt"/>
              </a:rPr>
              <a:t>”</a:t>
            </a:r>
            <a:r>
              <a:rPr lang="zh-CN" altLang="en-US" sz="3200" dirty="0">
                <a:latin typeface="Consolas" panose="020B0609020204030204" pitchFamily="49" charset="0"/>
                <a:cs typeface="+mn-ea"/>
                <a:sym typeface="+mn-lt"/>
              </a:rPr>
              <a:t>，例如</a:t>
            </a:r>
            <a:r>
              <a:rPr lang="en-US" altLang="zh-CN" sz="3200" dirty="0">
                <a:latin typeface="Consolas" panose="020B0609020204030204" pitchFamily="49" charset="0"/>
                <a:cs typeface="+mn-ea"/>
                <a:sym typeface="+mn-lt"/>
              </a:rPr>
              <a:t>id=“</a:t>
            </a:r>
            <a:r>
              <a:rPr lang="en-US" altLang="zh-CN" sz="3200" dirty="0" err="1">
                <a:latin typeface="Consolas" panose="020B0609020204030204" pitchFamily="49" charset="0"/>
                <a:cs typeface="+mn-ea"/>
                <a:sym typeface="+mn-lt"/>
              </a:rPr>
              <a:t>hnusec</a:t>
            </a:r>
            <a:r>
              <a:rPr lang="en-US" altLang="zh-CN" sz="3200" dirty="0">
                <a:latin typeface="Consolas" panose="020B0609020204030204" pitchFamily="49" charset="0"/>
                <a:cs typeface="+mn-ea"/>
                <a:sym typeface="+mn-lt"/>
              </a:rPr>
              <a:t>”</a:t>
            </a:r>
            <a:r>
              <a:rPr lang="zh-CN" altLang="en-US" sz="3200" dirty="0">
                <a:latin typeface="Consolas" panose="020B0609020204030204" pitchFamily="49" charset="0"/>
                <a:cs typeface="+mn-ea"/>
                <a:sym typeface="+mn-lt"/>
              </a:rPr>
              <a:t>等。常见的标签属性有：</a:t>
            </a:r>
            <a:endParaRPr lang="en-US" altLang="zh-CN" sz="32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3200" dirty="0">
                <a:latin typeface="Consolas" panose="020B0609020204030204" pitchFamily="49" charset="0"/>
                <a:cs typeface="+mn-ea"/>
                <a:sym typeface="+mn-lt"/>
              </a:rPr>
              <a:t>class:</a:t>
            </a:r>
            <a:r>
              <a:rPr lang="zh-CN" altLang="en-US" sz="3200" dirty="0">
                <a:latin typeface="Consolas" panose="020B0609020204030204" pitchFamily="49" charset="0"/>
                <a:cs typeface="+mn-ea"/>
                <a:sym typeface="+mn-lt"/>
              </a:rPr>
              <a:t>元素的样式类名；</a:t>
            </a:r>
            <a:endParaRPr lang="en-US" altLang="zh-CN" sz="32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3200" dirty="0">
                <a:latin typeface="Consolas" panose="020B0609020204030204" pitchFamily="49" charset="0"/>
                <a:cs typeface="+mn-ea"/>
                <a:sym typeface="+mn-lt"/>
              </a:rPr>
              <a:t>id:</a:t>
            </a:r>
            <a:r>
              <a:rPr lang="zh-CN" altLang="en-US" sz="3200" dirty="0">
                <a:latin typeface="Consolas" panose="020B0609020204030204" pitchFamily="49" charset="0"/>
                <a:cs typeface="+mn-ea"/>
                <a:sym typeface="+mn-lt"/>
              </a:rPr>
              <a:t>元素的唯一标识符</a:t>
            </a:r>
            <a:endParaRPr lang="en-US" altLang="zh-CN" sz="32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3200" dirty="0">
                <a:latin typeface="Consolas" panose="020B0609020204030204" pitchFamily="49" charset="0"/>
                <a:cs typeface="+mn-ea"/>
                <a:sym typeface="+mn-lt"/>
              </a:rPr>
              <a:t>style:</a:t>
            </a:r>
            <a:r>
              <a:rPr lang="zh-CN" altLang="en-US" sz="3200" dirty="0">
                <a:latin typeface="Consolas" panose="020B0609020204030204" pitchFamily="49" charset="0"/>
                <a:cs typeface="+mn-ea"/>
                <a:sym typeface="+mn-lt"/>
              </a:rPr>
              <a:t>元素的样式定义</a:t>
            </a:r>
            <a:endParaRPr lang="en-US" altLang="zh-CN" sz="32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3200" dirty="0" err="1">
                <a:latin typeface="Consolas" panose="020B0609020204030204" pitchFamily="49" charset="0"/>
                <a:cs typeface="+mn-ea"/>
                <a:sym typeface="+mn-lt"/>
              </a:rPr>
              <a:t>src</a:t>
            </a:r>
            <a:r>
              <a:rPr lang="en-US" altLang="zh-CN" sz="3200" dirty="0">
                <a:latin typeface="Consolas" panose="020B0609020204030204" pitchFamily="49" charset="0"/>
                <a:cs typeface="+mn-ea"/>
                <a:sym typeface="+mn-lt"/>
              </a:rPr>
              <a:t>:</a:t>
            </a:r>
            <a:r>
              <a:rPr lang="zh-CN" altLang="en-US" sz="3200" dirty="0">
                <a:latin typeface="Consolas" panose="020B0609020204030204" pitchFamily="49" charset="0"/>
                <a:cs typeface="+mn-ea"/>
                <a:sym typeface="+mn-lt"/>
              </a:rPr>
              <a:t>外部资源的链接</a:t>
            </a:r>
            <a:endParaRPr lang="en-US" altLang="zh-CN" sz="32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3200" dirty="0" err="1">
                <a:latin typeface="Consolas" panose="020B0609020204030204" pitchFamily="49" charset="0"/>
                <a:cs typeface="+mn-ea"/>
                <a:sym typeface="+mn-lt"/>
              </a:rPr>
              <a:t>href</a:t>
            </a:r>
            <a:r>
              <a:rPr lang="en-US" altLang="zh-CN" sz="3200" dirty="0">
                <a:latin typeface="Consolas" panose="020B0609020204030204" pitchFamily="49" charset="0"/>
                <a:cs typeface="+mn-ea"/>
                <a:sym typeface="+mn-lt"/>
              </a:rPr>
              <a:t>:</a:t>
            </a:r>
            <a:r>
              <a:rPr lang="zh-CN" altLang="en-US" sz="3200" dirty="0">
                <a:latin typeface="Consolas" panose="020B0609020204030204" pitchFamily="49" charset="0"/>
                <a:cs typeface="+mn-ea"/>
                <a:sym typeface="+mn-lt"/>
              </a:rPr>
              <a:t>外部网页超链接地址</a:t>
            </a:r>
            <a:endParaRPr lang="en-US" altLang="zh-CN" sz="32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img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src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="https://http.cat/200" width="100" height="100"&gt;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&lt;div id="main" class="container" style="color: red;"&gt;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9E5171-B1F6-C591-5EFC-E5C0BD861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73" y="6962608"/>
            <a:ext cx="5408627" cy="1567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3B09B1-A110-B524-D476-57270101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904" y="7179919"/>
            <a:ext cx="4686954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2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F652D-52EE-6C4A-B84F-CE510559A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7EC28181-A828-8D41-BF00-CD37863B22D5}"/>
              </a:ext>
            </a:extLst>
          </p:cNvPr>
          <p:cNvGrpSpPr/>
          <p:nvPr/>
        </p:nvGrpSpPr>
        <p:grpSpPr>
          <a:xfrm>
            <a:off x="8116262" y="1663431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135537D6-41E2-25C4-B5BE-A70A79FC8EBC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4DCC7819-A16D-E6CD-C2BE-C2EE24259C0A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162E91B-6C11-3480-9F93-1C4F467A9C30}"/>
              </a:ext>
            </a:extLst>
          </p:cNvPr>
          <p:cNvGrpSpPr/>
          <p:nvPr/>
        </p:nvGrpSpPr>
        <p:grpSpPr>
          <a:xfrm flipH="1">
            <a:off x="5013426" y="1681585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B6F6A285-2552-3E08-4B80-97149371B6DE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B1301177-B039-1BA5-9B0E-187F12B3D65B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71A19684-FBE3-2123-E2D9-E6E0D081B896}"/>
              </a:ext>
            </a:extLst>
          </p:cNvPr>
          <p:cNvSpPr/>
          <p:nvPr/>
        </p:nvSpPr>
        <p:spPr>
          <a:xfrm>
            <a:off x="264723" y="5335915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0C8235B-37FC-7CF0-29F9-C42489566E23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68614B27-51A5-283C-7195-E71E7BBDE621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6E60913C-C2BF-6C67-BE8C-4A89AF105811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sz="1400" dirty="0">
                  <a:solidFill>
                    <a:srgbClr val="FEFEFE"/>
                  </a:solidFill>
                  <a:sym typeface="+mn-lt"/>
                </a:rPr>
                <a:t>Hyper</a:t>
              </a:r>
              <a:endParaRPr lang="zh-CN" altLang="en-US" sz="1400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AC88727-33A4-FB38-515C-E159F743DBD4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9A15A593-8813-07F1-5167-C2312DA0DC88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BD893D3B-EB4F-2ADB-8A0B-C083843E6CC8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400" b="1" dirty="0">
                  <a:cs typeface="+mn-ea"/>
                  <a:sym typeface="+mn-lt"/>
                </a:rPr>
                <a:t>Marked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EF07511-7DBA-ACA9-D7C8-265FA43C8818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8D0451DD-10FB-A0CF-20EE-1F43B25005E2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B10D4EF8-F0CC-874E-1F65-F6AA5768867D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Text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148D484-8D9B-6718-56B5-B1B14F4CF7FA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5D1B415A-6EE3-29E2-FCB3-02AF907EF89B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65FDD6A3-E4CD-83AE-DDF8-9DB033AA0608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Lan.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3E5DE60-46B3-E690-1194-8C5C363BE785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9C989CFF-13DC-70B1-0447-0B0016250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7948" y="562259"/>
              <a:ext cx="253370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HTML/JS/CSS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EF44B3C-A119-B772-8ABA-1546D481D035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422A6973-BA22-EBF8-2C5A-089442935941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6105FEE4-EE36-72B1-7A6A-50FF42A27836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" name="文本框 1">
            <a:extLst>
              <a:ext uri="{FF2B5EF4-FFF2-40B4-BE49-F238E27FC236}">
                <a16:creationId xmlns:a16="http://schemas.microsoft.com/office/drawing/2014/main" id="{E78B9DEC-7573-F80F-E15F-FC31EDC66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122" y="1654820"/>
            <a:ext cx="16232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CSS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：层叠样式表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533700CA-1777-3574-3FFC-CBA299C45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8288" y="1921692"/>
            <a:ext cx="7494359" cy="22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html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的页面需要美化。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仅靠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html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标签的堆叠是不够的。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现代网站如何让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	   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变成                                             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…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？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4BE556-51E5-3212-C66A-AA4328B7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0" y="1399695"/>
            <a:ext cx="3559554" cy="3080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70F3FF-EE95-01A1-7497-1A0883032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08" y="3672353"/>
            <a:ext cx="2623385" cy="31862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81CDF3-EF71-1181-233F-17630AEC6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62" y="3609040"/>
            <a:ext cx="2945315" cy="31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99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41B5D-F689-B46D-55F2-CD624C34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7E893167-88E7-92BA-FD18-98B2BB505169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88DADA2E-ECFF-5EBF-5948-096A8EDBD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399" y="562259"/>
              <a:ext cx="85279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CSS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4EFBF9E-BF06-CAD8-E8E7-1CDC9CC180C9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01D10EF9-5B46-5C71-FF6F-D9A53677059C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B913100E-95AE-9CF3-9DCD-407AA77A0BC7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BF655DE0-E8F9-ABE9-306D-7DF1BC00E3AC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CSS: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加入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style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属性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BE994EC-EBFD-FD4C-9A97-95D8A250E8DF}"/>
              </a:ext>
            </a:extLst>
          </p:cNvPr>
          <p:cNvSpPr txBox="1"/>
          <p:nvPr/>
        </p:nvSpPr>
        <p:spPr>
          <a:xfrm>
            <a:off x="963566" y="1761633"/>
            <a:ext cx="9791482" cy="2291142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&lt;!doctype html&gt;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&lt;meta charset="utf-8"&gt;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&lt;h1 style="color:#0066ff"&gt;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这是蓝色的文字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&lt;/h1&gt;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&lt;div style="height:150px;width:150px;background:#0066ff;color:#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fff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;"&gt;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这是蓝色的容器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&lt;/div&gt;</a:t>
            </a:r>
          </a:p>
          <a:p>
            <a:pPr algn="just"/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948B99-2898-5754-710B-60A720C6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97" y="3509605"/>
            <a:ext cx="4655364" cy="36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1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4D243-AD65-4805-2E53-C4748714F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C3EEC923-2820-6BEC-D608-BE0BCB427B19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1031FB81-5369-C09A-3938-0EEB0E765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399" y="562259"/>
              <a:ext cx="85279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CSS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9447701-ED4C-9C92-6AD9-6D40DF91286F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1DCBC87D-ADA3-70CE-7FCF-29C3FE5159C6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29B2B248-B211-825A-5FEF-238BEB399B70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2AAFF373-B589-37DC-6C8B-E1D4D969E0B2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CSS: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头部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style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标签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0E458A2-CAF3-8791-13C2-61A24E4B599C}"/>
              </a:ext>
            </a:extLst>
          </p:cNvPr>
          <p:cNvSpPr txBox="1"/>
          <p:nvPr/>
        </p:nvSpPr>
        <p:spPr>
          <a:xfrm>
            <a:off x="963566" y="1761633"/>
            <a:ext cx="9791482" cy="444557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&lt;!doctype html&gt;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&lt;meta charset="utf-8"&gt;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&lt;style&gt;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div{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height:150px;width:150px;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background:#0066ff;color:#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fff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}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h1{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color:#0066ff;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}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&lt;/style&gt;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&lt;h1&gt;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这是蓝色的文字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&lt;/h1&gt;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&lt;div&gt;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这是蓝色的容器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&lt;/div&gt;</a:t>
            </a:r>
          </a:p>
          <a:p>
            <a:pPr algn="just"/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D0F29B-CBC3-0B60-1D71-4E15E57DD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97" y="2003306"/>
            <a:ext cx="6238152" cy="49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4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BD1A9-FBBF-7108-CFC2-5AF5276B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7E1ED49C-1904-D3E1-DB22-98EE69D8AA49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1171664F-FC73-283E-8ECE-2BF497609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399" y="562259"/>
              <a:ext cx="85279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CSS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C5A134C-C66C-AAA3-42AF-E327FD371F0E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C04010C8-F09E-4951-DBC8-B0261E8F443B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DAA0334B-D643-1565-3903-78A10AEA8D3A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031B32F7-C236-BA1F-3A26-14832BDD62F0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CSS: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文件引入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08CDE5FB-7091-7137-76F2-24C97C1DE985}"/>
              </a:ext>
            </a:extLst>
          </p:cNvPr>
          <p:cNvSpPr txBox="1"/>
          <p:nvPr/>
        </p:nvSpPr>
        <p:spPr>
          <a:xfrm>
            <a:off x="963566" y="1761633"/>
            <a:ext cx="9791482" cy="506113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有时候，有多个页面需要相同的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css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，为了实现复用，可以保存为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css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文件。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&lt;!doctype html&gt;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&lt;meta charset="utf-8"&gt;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&lt;!—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引入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style.css-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Wingdings" panose="05000000000000000000" pitchFamily="2" charset="2"/>
              </a:rPr>
              <a:t>-&gt;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&lt;link 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rel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="stylesheet" 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href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="style.css"&gt;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&lt;h1&gt;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这是蓝色的文字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&lt;/h1&gt;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&lt;div&gt;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这是蓝色的容器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&lt;/div&gt;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*style.css*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div{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height:150px;width:150px;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background:#0066ff;color:#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fff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}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h1{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color:#0066ff;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}</a:t>
            </a:r>
          </a:p>
          <a:p>
            <a:pPr algn="just"/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A1FB5C-D013-6B14-2ABF-86ADCC46C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636" y="2107809"/>
            <a:ext cx="6522134" cy="51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74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DFA92-1685-06A7-095B-161D507E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5309EE0F-0E8C-516C-9F7C-FA732B3806C8}"/>
              </a:ext>
            </a:extLst>
          </p:cNvPr>
          <p:cNvGrpSpPr/>
          <p:nvPr/>
        </p:nvGrpSpPr>
        <p:grpSpPr>
          <a:xfrm>
            <a:off x="8116262" y="1663431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B4E04136-A299-D16A-032F-25CFEFD52E54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F9E501F4-2ECE-5F03-2613-0D174CF4C20E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06499ED-D2F0-D4D8-E725-8258FA1983FB}"/>
              </a:ext>
            </a:extLst>
          </p:cNvPr>
          <p:cNvGrpSpPr/>
          <p:nvPr/>
        </p:nvGrpSpPr>
        <p:grpSpPr>
          <a:xfrm flipH="1">
            <a:off x="5013426" y="1681585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93633796-64DC-48A5-FD6D-6957F97A47B7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A9FA90A2-22BE-910B-2D1C-3041CB4B6B5E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7D579509-8BA7-E4D0-5930-B2D86F63F19E}"/>
              </a:ext>
            </a:extLst>
          </p:cNvPr>
          <p:cNvSpPr/>
          <p:nvPr/>
        </p:nvSpPr>
        <p:spPr>
          <a:xfrm>
            <a:off x="264723" y="5335915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566AB7B-FF1B-B0D8-5013-032294DB2078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7D28B6FF-F087-62C7-AD2A-78E7D0C8753F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64E472AE-623A-81B5-D7B2-A0E82104C1B3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sz="1400" dirty="0">
                  <a:solidFill>
                    <a:srgbClr val="FEFEFE"/>
                  </a:solidFill>
                  <a:sym typeface="+mn-lt"/>
                </a:rPr>
                <a:t>Hyper</a:t>
              </a:r>
              <a:endParaRPr lang="zh-CN" altLang="en-US" sz="1400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52191CF-31CC-39BA-D482-FA3B67316527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09266115-DFA2-2C21-A168-D6053D2F72E9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E5D364CE-0DA9-A03C-2A50-F21740F0513F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400" b="1" dirty="0">
                  <a:cs typeface="+mn-ea"/>
                  <a:sym typeface="+mn-lt"/>
                </a:rPr>
                <a:t>Marked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04EB963-92D4-1364-36F6-AD3AFF53EFC6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59081F6C-985C-5922-1473-8772955C927B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0D363D01-AF3C-649F-0787-97696F8A6B5B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Text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FD32057-7BBF-B168-EE25-0CA56498B74F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76C65F6-E5AE-A245-4AE5-B616EB374320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F7481D53-B7AF-2D02-6D44-5EBC40FB32EA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Lan.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6F056FD-CFA9-0FBB-3492-F0AEE36CB9A3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50503E5D-4DF8-2A19-6956-532AFC479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7948" y="562259"/>
              <a:ext cx="253370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HTML/JS/CSS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902C378-1A4E-7E39-8DBC-B683294D557B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FDB80581-4F45-B3F6-E1AF-47126AF07745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007C3D1D-C4AA-293E-D834-599E35F48615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" name="文本框 1">
            <a:extLst>
              <a:ext uri="{FF2B5EF4-FFF2-40B4-BE49-F238E27FC236}">
                <a16:creationId xmlns:a16="http://schemas.microsoft.com/office/drawing/2014/main" id="{5B776FFB-5B1D-B68B-4A91-3EFA65793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344" y="1654820"/>
            <a:ext cx="14967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JavaScript</a:t>
            </a:r>
            <a:endParaRPr lang="zh-CN" altLang="en-US"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02DECF27-405D-0A9A-2CFD-60CCC99DC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8288" y="1921692"/>
            <a:ext cx="6032421" cy="22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后端请求的数据如何显示在前端？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如何在选课后显示一个选课成功的欢迎框？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视频网站如何实时更新最新热门视频？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JavaScript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实现。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18D057-383F-99DF-9435-18B6069A1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0" y="1399695"/>
            <a:ext cx="3559554" cy="30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91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F4A94-BED1-3FA6-8BCD-75BC5238F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BD3CCDCB-054C-94C3-7086-C20B7AF2C1BC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8A1EB5AA-7F8A-243F-3E03-50013F7DA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868" y="562259"/>
              <a:ext cx="6078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JS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DAB9DAB-085B-4EEC-CB4C-30809F06C9A4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C02ACA16-AF2D-5CCF-AE67-10121D1A729C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A8AF178C-187A-1AD6-3CA1-9F4D7E1D6B16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4469D167-85CF-18AA-86AB-3A89EA8E9A14}"/>
              </a:ext>
            </a:extLst>
          </p:cNvPr>
          <p:cNvSpPr txBox="1"/>
          <p:nvPr/>
        </p:nvSpPr>
        <p:spPr>
          <a:xfrm>
            <a:off x="963566" y="136982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JS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html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标签使用）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D7F1281-7BD2-0F43-BE33-6AECA52F1603}"/>
              </a:ext>
            </a:extLst>
          </p:cNvPr>
          <p:cNvSpPr txBox="1"/>
          <p:nvPr/>
        </p:nvSpPr>
        <p:spPr>
          <a:xfrm>
            <a:off x="963566" y="1761633"/>
            <a:ext cx="9791482" cy="1983365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&lt;!doctype html&gt;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&lt;meta charset="utf-8"&gt;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&lt;h1 style="color:#0066ff"&gt;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这是蓝色的文字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&lt;/h1&gt;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&lt;div style="height:150px;width:150px;background:#0066ff;color:#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fff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;" onclick="alert('hello!')"&gt;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这是蓝色的容器，请点击它。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&lt;/div&gt;</a:t>
            </a:r>
          </a:p>
          <a:p>
            <a:pPr algn="just"/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6181A1-553E-7672-8EA6-5C60E61D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732" y="3457100"/>
            <a:ext cx="8992855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07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181F7-1CF6-A63B-FBDD-5F7DB4A07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DC2003-C5CD-AFD9-3475-8E0D3B71547D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0811F847-238A-01BF-877C-91D978993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868" y="562259"/>
              <a:ext cx="6078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JS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B7280F0-68FD-EF88-060B-C1E8D207E945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D64810E8-F0AC-62D9-DC1A-137ADDB25447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438C521C-DDC6-82A4-89D6-85599A77EB2B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D210777A-46EC-D183-4F8B-A8AA1F01B80E}"/>
              </a:ext>
            </a:extLst>
          </p:cNvPr>
          <p:cNvSpPr txBox="1"/>
          <p:nvPr/>
        </p:nvSpPr>
        <p:spPr>
          <a:xfrm>
            <a:off x="963566" y="1369828"/>
            <a:ext cx="4483645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JS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script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标签使用）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5BDF6C7-A65C-58CA-A6B1-B9782E0C1D99}"/>
              </a:ext>
            </a:extLst>
          </p:cNvPr>
          <p:cNvSpPr txBox="1"/>
          <p:nvPr/>
        </p:nvSpPr>
        <p:spPr>
          <a:xfrm>
            <a:off x="963566" y="1761633"/>
            <a:ext cx="9791482" cy="2906695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&lt;!doctype html&gt;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&lt;meta charset="utf-8"&gt;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&lt;h1 style="color:#0066ff"&gt;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这是蓝色的文字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&lt;/h1&gt;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&lt;div style="height:150px;width:150px;background:#0066ff;color:#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fff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;" 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这是蓝色的容器，请点击它。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&lt;/div&gt;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&lt;script&gt;</a:t>
            </a:r>
          </a:p>
          <a:p>
            <a:pPr algn="just"/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document.querySelector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('div').onclick=function(){alert('hello!')}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&lt;/script&gt;</a:t>
            </a:r>
          </a:p>
          <a:p>
            <a:pPr algn="just"/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945275-FEEE-2DC4-2F33-CCE995C2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383" y="4057790"/>
            <a:ext cx="6804687" cy="25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83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8BCB5-E6A6-3582-729F-E3EFFD5BF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F234C9B8-032A-A287-145A-B30F9CB7F6FB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8CB17451-5C99-9193-9AEB-D7E37CF0D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868" y="562259"/>
              <a:ext cx="6078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JS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4C61F4D-7F35-25A0-C5BE-BA8653680754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ADD20F78-EE2F-8673-DCAD-69FA8EA348CA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21CD3EF5-12D0-6C96-7F52-E863118DF5B2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AE8E2074-7F64-BCB4-F603-0424EED19643}"/>
              </a:ext>
            </a:extLst>
          </p:cNvPr>
          <p:cNvSpPr txBox="1"/>
          <p:nvPr/>
        </p:nvSpPr>
        <p:spPr>
          <a:xfrm>
            <a:off x="963566" y="1369828"/>
            <a:ext cx="4483645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JS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（外部文件引入）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00F22F4-378D-BE4E-B3CB-E0533A9B7124}"/>
              </a:ext>
            </a:extLst>
          </p:cNvPr>
          <p:cNvSpPr txBox="1"/>
          <p:nvPr/>
        </p:nvSpPr>
        <p:spPr>
          <a:xfrm>
            <a:off x="963566" y="1761633"/>
            <a:ext cx="9791482" cy="2906695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&lt;!doctype html&gt;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&lt;meta charset="utf-8"&gt;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&lt;h1 style="color:#0066ff"&gt;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这是蓝色的文字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&lt;/h1&gt;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&lt;div style="height:150px;width:150px;background:#0066ff;color:#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fff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;" &gt;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这是蓝色的容器，请点击它。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&lt;/div&gt;</a:t>
            </a: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&lt;script 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src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='script.js'&gt;&lt;/script&gt;</a:t>
            </a:r>
          </a:p>
          <a:p>
            <a:pPr algn="just"/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script.js</a:t>
            </a:r>
          </a:p>
          <a:p>
            <a:pPr algn="just"/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document.querySelector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('div').onclick=function(){alert('hello!')}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0769C8-D53C-3B01-6D98-6783393D9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88" y="4554177"/>
            <a:ext cx="6804687" cy="25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2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ED848-0B94-0D98-1653-9FB671377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C5C3A3D5-84A8-64F6-A453-92F4F562C364}"/>
              </a:ext>
            </a:extLst>
          </p:cNvPr>
          <p:cNvGrpSpPr/>
          <p:nvPr/>
        </p:nvGrpSpPr>
        <p:grpSpPr>
          <a:xfrm>
            <a:off x="8116262" y="2210437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D634213C-A39D-CE7C-BB38-22C465FC0D40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41FDFB07-53A0-2E60-1F2F-06CEE30C29C8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00103E6-83B3-269C-6171-44FE0D625B5D}"/>
              </a:ext>
            </a:extLst>
          </p:cNvPr>
          <p:cNvGrpSpPr/>
          <p:nvPr/>
        </p:nvGrpSpPr>
        <p:grpSpPr>
          <a:xfrm flipH="1">
            <a:off x="5013426" y="2228591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19DCF849-FBEA-D9B9-83EB-880D2BAD0FB2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592DC186-880B-1489-9287-A03D85266BF2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37825540-9D2C-4036-B004-7054FFEDA032}"/>
              </a:ext>
            </a:extLst>
          </p:cNvPr>
          <p:cNvSpPr/>
          <p:nvPr/>
        </p:nvSpPr>
        <p:spPr>
          <a:xfrm>
            <a:off x="264723" y="5335915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1C653C1-173A-BAE5-7961-5A338CE0F8A6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DEA39745-8BEB-E900-AC75-16120EA2C18E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6BF9ED7A-4E47-04E4-5946-21EF87AA24AF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The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A84A463-6DBE-A72B-18B7-73D7786CE0C3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C3A30D78-FCA6-4A50-2985-BB8FF1494434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F819E450-34B7-E795-FE52-2F6D709E218A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600" b="1" dirty="0">
                  <a:cs typeface="+mn-ea"/>
                  <a:sym typeface="+mn-lt"/>
                </a:rPr>
                <a:t>of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C71B610-83AD-8AAC-C221-1B02E111C04F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A8D7860B-0A73-0D67-6E7C-282F0E763031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FA10D955-4E18-DA7F-044E-969F0E487B7D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Zen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C2240A0-F3DD-8CF4-9B2B-E2BF8AA269FE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01DE4AA8-83B9-CC06-3024-0019BA9DCE45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8B1D4029-58A1-791E-6256-507DBE3571D9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 err="1">
                  <a:solidFill>
                    <a:srgbClr val="FEFEFE"/>
                  </a:solidFill>
                  <a:sym typeface="+mn-lt"/>
                </a:rPr>
                <a:t>py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C154F9-6BE4-76DE-BBCD-FD47287421CF}"/>
              </a:ext>
            </a:extLst>
          </p:cNvPr>
          <p:cNvGrpSpPr/>
          <p:nvPr/>
        </p:nvGrpSpPr>
        <p:grpSpPr>
          <a:xfrm>
            <a:off x="3549393" y="562259"/>
            <a:ext cx="5070812" cy="767611"/>
            <a:chOff x="3549393" y="562259"/>
            <a:chExt cx="5070812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EFE34E7E-1D4A-58E1-E283-B86362480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393" y="562259"/>
              <a:ext cx="50708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学习</a:t>
              </a:r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python</a:t>
              </a:r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前，你需要准备</a:t>
              </a:r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…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E447C65-2C14-58C2-1E1D-8FF8CC459290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C8C18AF5-FD34-4A1A-8BB1-381B4EB7E3D7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EC004F3B-A30D-CB7E-B5FF-7B39B436437E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103EC0-C576-E42E-977E-BB8FE1036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56" y="1615122"/>
            <a:ext cx="2581288" cy="25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7AC0CE-62FC-556D-7A51-B4A6C0D29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6713" y="1775785"/>
            <a:ext cx="29779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此处仅介绍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windows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环境的准备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*</a:t>
            </a:r>
            <a:endParaRPr lang="zh-CN" altLang="en-US"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49DF9D8E-FA7F-727F-36A2-4151A7C99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269" y="2201826"/>
            <a:ext cx="28209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Python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环境：这里选择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python3</a:t>
            </a:r>
            <a:endParaRPr lang="zh-CN" altLang="en-US"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2CBEC7C4-0DC9-7A21-2909-8B090F6BE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209" y="2680902"/>
            <a:ext cx="61437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一般选择较新的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python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环境，版本在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3.8-3.11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间较合适。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49B311-D3D1-9302-5DF6-CA02417AEE7A}"/>
              </a:ext>
            </a:extLst>
          </p:cNvPr>
          <p:cNvSpPr txBox="1"/>
          <p:nvPr/>
        </p:nvSpPr>
        <p:spPr>
          <a:xfrm>
            <a:off x="4107209" y="3173493"/>
            <a:ext cx="6135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官方下载地址：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  <a:hlinkClick r:id="rId4"/>
              </a:rPr>
              <a:t>https://www.python.org/downloads/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A8899C-A53F-9EE4-0AA9-951960E0894F}"/>
              </a:ext>
            </a:extLst>
          </p:cNvPr>
          <p:cNvSpPr txBox="1"/>
          <p:nvPr/>
        </p:nvSpPr>
        <p:spPr>
          <a:xfrm>
            <a:off x="4104488" y="3546329"/>
            <a:ext cx="7613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官方地址下载可能较慢，可以选择阿里镜像（同步至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3.13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）或自行寻找。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b="1" dirty="0">
                <a:latin typeface="+mn-lt"/>
                <a:ea typeface="+mn-ea"/>
                <a:cs typeface="+mn-ea"/>
                <a:sym typeface="+mn-lt"/>
                <a:hlinkClick r:id="rId5"/>
              </a:rPr>
              <a:t>https://mirrors.aliyun.com/python-release/windows/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C1C2A6-A9A2-56AB-47DE-E0B8B75DA609}"/>
              </a:ext>
            </a:extLst>
          </p:cNvPr>
          <p:cNvSpPr txBox="1"/>
          <p:nvPr/>
        </p:nvSpPr>
        <p:spPr>
          <a:xfrm>
            <a:off x="4109930" y="4237571"/>
            <a:ext cx="744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安装完成后，使用命令提示符输入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python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，若出现交互，则安装成功。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C76908-CBEC-DB86-4248-2084661F9FE4}"/>
              </a:ext>
            </a:extLst>
          </p:cNvPr>
          <p:cNvSpPr txBox="1"/>
          <p:nvPr/>
        </p:nvSpPr>
        <p:spPr>
          <a:xfrm>
            <a:off x="4270494" y="4610407"/>
            <a:ext cx="7447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若失败，一般是环境变量设置问题，可自行查询解决方法。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D55BAB-2C53-B0DE-5985-DBFCD5579D8C}"/>
              </a:ext>
            </a:extLst>
          </p:cNvPr>
          <p:cNvSpPr txBox="1"/>
          <p:nvPr/>
        </p:nvSpPr>
        <p:spPr>
          <a:xfrm>
            <a:off x="3869162" y="5008999"/>
            <a:ext cx="7447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cs typeface="+mn-ea"/>
                <a:sym typeface="+mn-lt"/>
              </a:rPr>
              <a:t>如果课前未来得及准备环境，可以暂时使用线上运行版，例如</a:t>
            </a:r>
            <a:endParaRPr lang="en-US" altLang="zh-CN" b="1" dirty="0">
              <a:cs typeface="+mn-ea"/>
              <a:sym typeface="+mn-lt"/>
            </a:endParaRPr>
          </a:p>
          <a:p>
            <a:pPr algn="ctr"/>
            <a:r>
              <a:rPr lang="zh-CN" altLang="en-US" b="1" dirty="0">
                <a:cs typeface="+mn-ea"/>
                <a:sym typeface="+mn-lt"/>
              </a:rPr>
              <a:t>菜鸟工具（</a:t>
            </a:r>
            <a:r>
              <a:rPr lang="en-US" altLang="zh-CN" b="1" dirty="0">
                <a:cs typeface="+mn-ea"/>
                <a:sym typeface="+mn-lt"/>
                <a:hlinkClick r:id="rId6"/>
              </a:rPr>
              <a:t>https://www.jyshare.com/compile/9/</a:t>
            </a:r>
            <a:r>
              <a:rPr lang="zh-CN" altLang="en-US" b="1" dirty="0">
                <a:cs typeface="+mn-ea"/>
                <a:sym typeface="+mn-lt"/>
              </a:rPr>
              <a:t>）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9831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D0712-3A5D-F32A-8356-C04C1896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FE438F-8D11-F4E7-C465-12D8205FA111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C6C7C59F-4590-B3A5-9F47-0D8F6A49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869" y="562259"/>
              <a:ext cx="6078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JS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117788B-5DB1-3AA1-AE4F-E06B86F418A0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D1B61F72-1DE7-74DC-8204-66A8BB99684C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A020F1F4-E9D2-F025-DEE4-E607D64E5E5F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B881C065-FF06-1C18-2214-9D031DA4DFAF}"/>
              </a:ext>
            </a:extLst>
          </p:cNvPr>
          <p:cNvSpPr txBox="1"/>
          <p:nvPr/>
        </p:nvSpPr>
        <p:spPr>
          <a:xfrm>
            <a:off x="952364" y="1683974"/>
            <a:ext cx="5494156" cy="690704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三件套实例（博客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pro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765D075-9FF2-910C-5BD1-AC8771F20821}"/>
              </a:ext>
            </a:extLst>
          </p:cNvPr>
          <p:cNvSpPr txBox="1"/>
          <p:nvPr/>
        </p:nvSpPr>
        <p:spPr>
          <a:xfrm>
            <a:off x="952364" y="3052870"/>
            <a:ext cx="10264868" cy="75225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ctr"/>
            <a:r>
              <a:rPr lang="zh-CN" altLang="en-US" sz="4000" dirty="0">
                <a:latin typeface="Consolas" panose="020B0609020204030204" pitchFamily="49" charset="0"/>
                <a:cs typeface="+mn-ea"/>
                <a:sym typeface="+mn-lt"/>
              </a:rPr>
              <a:t>参见</a:t>
            </a:r>
            <a:r>
              <a:rPr lang="en-US" altLang="zh-CN" sz="4000" dirty="0">
                <a:latin typeface="Consolas" panose="020B0609020204030204" pitchFamily="49" charset="0"/>
                <a:cs typeface="+mn-ea"/>
                <a:sym typeface="+mn-lt"/>
              </a:rPr>
              <a:t>web/myblogpro.html</a:t>
            </a:r>
          </a:p>
        </p:txBody>
      </p:sp>
    </p:spTree>
    <p:extLst>
      <p:ext uri="{BB962C8B-B14F-4D97-AF65-F5344CB8AC3E}">
        <p14:creationId xmlns:p14="http://schemas.microsoft.com/office/powerpoint/2010/main" val="3309964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449C6-E7D9-425A-42FF-B4BE08CE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EBC2F728-EDFF-6E72-15B4-AB6604EA3F2A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3A24D2E4-BE4F-22C0-B41F-1A3714F30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869" y="562259"/>
              <a:ext cx="6078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JS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228B1FD-6E19-4B2C-6DC8-9348E77EFB97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44C0409F-5E3C-E0C7-7001-90E085A33B88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D4AA8155-8439-0F7D-9E20-61901B219EF5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98624042-3994-53E9-A6B2-F2234C00BCB2}"/>
              </a:ext>
            </a:extLst>
          </p:cNvPr>
          <p:cNvSpPr txBox="1"/>
          <p:nvPr/>
        </p:nvSpPr>
        <p:spPr>
          <a:xfrm>
            <a:off x="3821070" y="1723822"/>
            <a:ext cx="5494156" cy="690704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小作业：改进此页面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F0C54CF-E36D-2E8B-F19C-5D28AC5435BD}"/>
              </a:ext>
            </a:extLst>
          </p:cNvPr>
          <p:cNvSpPr txBox="1"/>
          <p:nvPr/>
        </p:nvSpPr>
        <p:spPr>
          <a:xfrm>
            <a:off x="952364" y="3052870"/>
            <a:ext cx="10264868" cy="75225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ctr"/>
            <a:r>
              <a:rPr lang="zh-CN" altLang="en-US" sz="4000" dirty="0">
                <a:latin typeface="Consolas" panose="020B0609020204030204" pitchFamily="49" charset="0"/>
                <a:cs typeface="+mn-ea"/>
                <a:sym typeface="+mn-lt"/>
              </a:rPr>
              <a:t>这个博客还不够完美，可以继续修饰它</a:t>
            </a:r>
            <a:r>
              <a:rPr lang="en-US" altLang="zh-CN" sz="4000" dirty="0">
                <a:latin typeface="Consolas" panose="020B0609020204030204" pitchFamily="49" charset="0"/>
                <a:cs typeface="+mn-ea"/>
                <a:sym typeface="+mn-lt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2019708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56DCF-1BFE-34A5-C798-280366F37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7290CC6E-8DF8-5815-0807-BC3C99862F45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B039E253-A90D-12A8-3C4F-E57777467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082" y="562259"/>
              <a:ext cx="165943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页面调试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A13D557-6A50-B5B6-35B5-82C3D4789401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518DD70E-BE51-A48D-12D4-74A87BAD3DCB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0EB87D3C-2B94-9990-9487-905755E9AC3D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1F6C2803-B899-F684-25B9-FD5349E30C80}"/>
              </a:ext>
            </a:extLst>
          </p:cNvPr>
          <p:cNvSpPr txBox="1"/>
          <p:nvPr/>
        </p:nvSpPr>
        <p:spPr>
          <a:xfrm>
            <a:off x="963566" y="1369828"/>
            <a:ext cx="4483645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使用浏览器开发者工具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5E2DC87-B81D-869E-017F-DA880589AD96}"/>
              </a:ext>
            </a:extLst>
          </p:cNvPr>
          <p:cNvSpPr txBox="1"/>
          <p:nvPr/>
        </p:nvSpPr>
        <p:spPr>
          <a:xfrm>
            <a:off x="963566" y="1761633"/>
            <a:ext cx="9791482" cy="1367812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在任意现代浏览器按下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F12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，进入开发者界面。分多个模块，其中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Elements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可以找到实时渲染的元素内容，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Network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记录自打开开发者界面起捕获的网络请求包，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Sources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记录通过请求包建立的目录结构，可以断点调试。使用右键可以找到元素对应的原生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html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代码。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683DA3-2D16-6980-F7C9-052CC475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972" y="3129445"/>
            <a:ext cx="5526477" cy="36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46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59284-B3B1-FAD4-083B-55BE84664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7C952DAB-6CFC-A4D8-7094-3DDCC895DCAE}"/>
              </a:ext>
            </a:extLst>
          </p:cNvPr>
          <p:cNvGrpSpPr/>
          <p:nvPr/>
        </p:nvGrpSpPr>
        <p:grpSpPr>
          <a:xfrm>
            <a:off x="8116262" y="1663431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DCE1954B-7272-F7B8-3E56-90DE0D05C787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E70B4247-B393-0A75-374B-90F329F802F0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7C58BDF-B3AE-FC80-8838-F5F2899D45FA}"/>
              </a:ext>
            </a:extLst>
          </p:cNvPr>
          <p:cNvGrpSpPr/>
          <p:nvPr/>
        </p:nvGrpSpPr>
        <p:grpSpPr>
          <a:xfrm flipH="1">
            <a:off x="5013426" y="1681585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29E34658-8A27-A4F2-2B70-D10C5BEFC114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873D89DA-63A4-3C3D-C719-86A32C55273B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B47E783C-9B57-DC3D-4204-32112702EADF}"/>
              </a:ext>
            </a:extLst>
          </p:cNvPr>
          <p:cNvSpPr/>
          <p:nvPr/>
        </p:nvSpPr>
        <p:spPr>
          <a:xfrm>
            <a:off x="264723" y="5335915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12349A3-B0D4-FF7F-EE25-5213142D5A64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4603589A-7F33-0586-2D5A-97363569762C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0FF4EEF8-6987-3B80-F4AD-80875DD74BAC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sz="1400" dirty="0">
                  <a:solidFill>
                    <a:srgbClr val="FEFEFE"/>
                  </a:solidFill>
                  <a:sym typeface="+mn-lt"/>
                </a:rPr>
                <a:t>Hyper</a:t>
              </a:r>
              <a:endParaRPr lang="zh-CN" altLang="en-US" sz="1400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495230-9CC8-247C-32E3-0BE98938B3D0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09BF6A38-6C8E-E9E3-75B8-9FC633E47A23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21D0B77E-61B3-74AD-1AF9-1F517FAF5FC9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400" b="1" dirty="0">
                  <a:cs typeface="+mn-ea"/>
                  <a:sym typeface="+mn-lt"/>
                </a:rPr>
                <a:t>Marked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39C16AB-0476-A920-9279-4C890FFDC896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DE59B799-1181-999B-32E5-F56F254B5367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4672B04B-1502-0899-8914-57DF9567A1D7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Text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6362B21-84EA-C882-974E-83B230D30514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BA939274-68AF-17B3-462B-DF3D0779C917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DF60F94A-5010-8BC1-20E8-5BF4F1B884E1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Lan.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DF12687-9A07-6CF1-E9C6-6AA93D8C83EB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D4DE7B4C-3409-A493-9E54-7CDAE5322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5176" y="562259"/>
              <a:ext cx="24192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Web</a:t>
              </a:r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应用基础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9932D1E-7E0D-8587-C094-883C4E873117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D0036E67-93AB-E391-A384-CC5B7BF82442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57595F8F-F99B-DFC7-F871-0766800AB1E6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" name="文本框 1">
            <a:extLst>
              <a:ext uri="{FF2B5EF4-FFF2-40B4-BE49-F238E27FC236}">
                <a16:creationId xmlns:a16="http://schemas.microsoft.com/office/drawing/2014/main" id="{6F05FF09-0D7B-57D7-B86B-CA6CD001B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941" y="1654820"/>
            <a:ext cx="13035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应用基础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3F336D3E-8AA0-C883-1182-38F2C2663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8288" y="1921692"/>
            <a:ext cx="7571303" cy="22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开发分两种网页模式：静态网页和动态网页。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静态网页中，文件内容已经确定，不会再变化。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动态网页中，文件内容在一个框架下随用户的不同动态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发生变化。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CFE7F2-8866-DC66-7452-2A6B1BBC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0" y="1399695"/>
            <a:ext cx="3559554" cy="30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08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4587-2257-8281-951B-91FEE632D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7548515A-3962-114F-CA43-8B01879AAADF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725D2A5C-4673-72C6-C8C6-30775047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083" y="562259"/>
              <a:ext cx="165942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静态网页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AE43866-20C6-0EF2-003A-70B59A523153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BD0F22CD-43BE-A643-1988-B38185465CFB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FB06717C-A6F2-4B44-1F02-1E5B1A343024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D041E0F2-D3C4-5273-6E78-9C22AF248365}"/>
              </a:ext>
            </a:extLst>
          </p:cNvPr>
          <p:cNvSpPr txBox="1"/>
          <p:nvPr/>
        </p:nvSpPr>
        <p:spPr>
          <a:xfrm>
            <a:off x="963566" y="1369828"/>
            <a:ext cx="4483645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工作流程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EE1180EC-8D2D-7B21-7673-17C9C20A7682}"/>
              </a:ext>
            </a:extLst>
          </p:cNvPr>
          <p:cNvSpPr txBox="1"/>
          <p:nvPr/>
        </p:nvSpPr>
        <p:spPr>
          <a:xfrm>
            <a:off x="963566" y="1761633"/>
            <a:ext cx="4411152" cy="3830025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客户端请求服务端的静态文件，服务端接收请求返回静态文件内容，客户端（浏览器）根据静态文件内容（如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html/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js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/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css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/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图片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/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其他资源）进行相应的渲染和展示。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建立一个静态网页的网站（例如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github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博客），可以将静态文件放置在服务器上，然后服务端根据客户端请求的文件信息操作。如果真的需要修改网页内容，直接修改静态文件的文本即可。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0831B3-CBBD-5206-6685-ACCD25AB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713" y="1622847"/>
            <a:ext cx="6395597" cy="42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24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697A5-8F0F-F9A1-A08A-4D091BB5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8BD3CE8F-BF22-BD6C-E1CF-CEDCEC9A53CE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DA21892C-BF08-7385-8962-4AFED2189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082" y="562259"/>
              <a:ext cx="165943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动态网页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452B0A5-B34D-31A8-3BDE-E514B5CFBCDE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AD6B9CFF-5128-0241-AC15-0303FA748F16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612A528B-4DF6-AA18-BBE3-3789B3A7B5D0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25837505-0D59-EFA9-882A-F0D28E500363}"/>
              </a:ext>
            </a:extLst>
          </p:cNvPr>
          <p:cNvSpPr txBox="1"/>
          <p:nvPr/>
        </p:nvSpPr>
        <p:spPr>
          <a:xfrm>
            <a:off x="963566" y="1669973"/>
            <a:ext cx="4483645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工作流程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922D3770-69EC-A540-6E27-299AFC71D980}"/>
              </a:ext>
            </a:extLst>
          </p:cNvPr>
          <p:cNvSpPr txBox="1"/>
          <p:nvPr/>
        </p:nvSpPr>
        <p:spPr>
          <a:xfrm>
            <a:off x="963566" y="2061778"/>
            <a:ext cx="4411152" cy="2906695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服务端一般存在模板文件。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根据客户端请求传入的参数数据，服务端处理得到数据。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服务端把相应的数据结果置入模板文件。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服务端把响应交付客户端。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客户端根据响应进行渲染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/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处理。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实例：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B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站动态搜索页面。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B1EA64-13B5-E510-7FCF-594D102F0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32" y="1622847"/>
            <a:ext cx="6005332" cy="407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95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951E0-2E50-4CCB-8241-0208163BC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C802039B-83B5-51F1-65C2-97C760DBC868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AE282F8A-B336-A2AB-B63F-4F32B29B1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738" y="562259"/>
              <a:ext cx="202811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前后端分离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21B3262-76A8-5138-FD76-6944CD6498CD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64E30582-BC62-1C81-1AC5-56B75E643CC9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62BEE80C-CAF3-9620-2A12-1AB058F75459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92E0452D-578B-AF0A-8B94-6DA50B13A13E}"/>
              </a:ext>
            </a:extLst>
          </p:cNvPr>
          <p:cNvSpPr txBox="1"/>
          <p:nvPr/>
        </p:nvSpPr>
        <p:spPr>
          <a:xfrm>
            <a:off x="963566" y="1669973"/>
            <a:ext cx="4483645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前后端分离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05658020-ECDE-4C72-D334-624ED66EDC79}"/>
              </a:ext>
            </a:extLst>
          </p:cNvPr>
          <p:cNvSpPr txBox="1"/>
          <p:nvPr/>
        </p:nvSpPr>
        <p:spPr>
          <a:xfrm>
            <a:off x="963566" y="2271182"/>
            <a:ext cx="4411152" cy="259891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前端：产生模板页面，等待数据填入显示。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后端：通过多种方式得到获取数据，通过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json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等方式传到前端。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两端沟通方式：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JavaScript</a:t>
            </a:r>
          </a:p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后端数据输出的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URL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接口为应用程序接口，又称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API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543098-362E-EFEC-17B7-FE6B4EE1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685" y="1838103"/>
            <a:ext cx="5630061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89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2A68E-ED60-63EB-2B41-266786E58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4BC5B6AE-B186-DF0C-00B1-D0F64AACF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 b="2898"/>
          <a:stretch/>
        </p:blipFill>
        <p:spPr>
          <a:xfrm flipH="1">
            <a:off x="7651585" y="0"/>
            <a:ext cx="7174758" cy="6758886"/>
          </a:xfrm>
          <a:prstGeom prst="rect">
            <a:avLst/>
          </a:prstGeom>
        </p:spPr>
      </p:pic>
      <p:sp>
        <p:nvSpPr>
          <p:cNvPr id="27" name="文本框 1">
            <a:extLst>
              <a:ext uri="{FF2B5EF4-FFF2-40B4-BE49-F238E27FC236}">
                <a16:creationId xmlns:a16="http://schemas.microsoft.com/office/drawing/2014/main" id="{24D6409D-774B-395F-B73F-10BDC34BD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082" y="2666205"/>
            <a:ext cx="44759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微软雅黑" panose="020B0503020204020204" pitchFamily="34" charset="-122"/>
              </a:rPr>
              <a:t>数据库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微软雅黑" panose="020B0503020204020204" pitchFamily="34" charset="-122"/>
              </a:rPr>
              <a:t>/</a:t>
            </a:r>
            <a:r>
              <a:rPr lang="en-US" altLang="zh-CN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微软雅黑" panose="020B0503020204020204" pitchFamily="34" charset="-122"/>
              </a:rPr>
              <a:t>Sql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sym typeface="微软雅黑" panose="020B0503020204020204" pitchFamily="34" charset="-122"/>
              </a:rPr>
              <a:t>基础</a:t>
            </a:r>
            <a:endParaRPr lang="en-US" altLang="en-US" sz="4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71C7F2-582C-5BAC-9AF7-AC3D580C3E0C}"/>
              </a:ext>
            </a:extLst>
          </p:cNvPr>
          <p:cNvSpPr txBox="1"/>
          <p:nvPr/>
        </p:nvSpPr>
        <p:spPr>
          <a:xfrm>
            <a:off x="9724900" y="2056004"/>
            <a:ext cx="28064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dirty="0">
                <a:gradFill>
                  <a:gsLst>
                    <a:gs pos="0">
                      <a:srgbClr val="0070C0"/>
                    </a:gs>
                    <a:gs pos="100000">
                      <a:srgbClr val="C00000"/>
                    </a:gs>
                  </a:gsLst>
                  <a:lin ang="2700000" scaled="0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sz="13800" dirty="0">
              <a:gradFill>
                <a:gsLst>
                  <a:gs pos="0">
                    <a:srgbClr val="0070C0"/>
                  </a:gs>
                  <a:gs pos="100000">
                    <a:srgbClr val="C00000"/>
                  </a:gs>
                </a:gsLst>
                <a:lin ang="2700000" scaled="0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2283BBF-C860-B553-693A-FBE7100C4F40}"/>
              </a:ext>
            </a:extLst>
          </p:cNvPr>
          <p:cNvCxnSpPr/>
          <p:nvPr/>
        </p:nvCxnSpPr>
        <p:spPr>
          <a:xfrm>
            <a:off x="1046781" y="3918689"/>
            <a:ext cx="571165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AFB18AB-26E2-BD88-28D9-BF4D468A1832}"/>
              </a:ext>
            </a:extLst>
          </p:cNvPr>
          <p:cNvSpPr txBox="1"/>
          <p:nvPr/>
        </p:nvSpPr>
        <p:spPr>
          <a:xfrm>
            <a:off x="1016938" y="3530098"/>
            <a:ext cx="4339650" cy="3091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>
                <a:latin typeface="思源宋体 CN" panose="02020400000000000000" pitchFamily="18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In my end is my beginning…</a:t>
            </a:r>
          </a:p>
        </p:txBody>
      </p:sp>
    </p:spTree>
    <p:extLst>
      <p:ext uri="{BB962C8B-B14F-4D97-AF65-F5344CB8AC3E}">
        <p14:creationId xmlns:p14="http://schemas.microsoft.com/office/powerpoint/2010/main" val="1503054634"/>
      </p:ext>
    </p:extLst>
  </p:cSld>
  <p:clrMapOvr>
    <a:masterClrMapping/>
  </p:clrMapOvr>
  <p:transition spd="slow">
    <p:comb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4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47" grpId="0"/>
          <p:bldP spid="18" grpId="0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9EEE8-0391-701E-C28A-8C0A49B99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67782A8B-ABA8-1427-E1CE-DB281D0CFD30}"/>
              </a:ext>
            </a:extLst>
          </p:cNvPr>
          <p:cNvGrpSpPr/>
          <p:nvPr/>
        </p:nvGrpSpPr>
        <p:grpSpPr>
          <a:xfrm>
            <a:off x="8116262" y="1663431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FF7C8830-8431-BA7E-C1D4-607F67B38B90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D0A74791-FF2A-BC30-9D88-90CA07345FE0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C82790BC-65EA-86F2-4560-9D78C718EE35}"/>
              </a:ext>
            </a:extLst>
          </p:cNvPr>
          <p:cNvGrpSpPr/>
          <p:nvPr/>
        </p:nvGrpSpPr>
        <p:grpSpPr>
          <a:xfrm flipH="1">
            <a:off x="5013426" y="1681585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A4C5040D-C34A-BFAD-766B-F2436276BFF6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71FBF9C-B1DA-B618-357F-0937D893017A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197C8DBA-3F4E-1737-4D90-52D413E9E0AE}"/>
              </a:ext>
            </a:extLst>
          </p:cNvPr>
          <p:cNvSpPr/>
          <p:nvPr/>
        </p:nvSpPr>
        <p:spPr>
          <a:xfrm>
            <a:off x="264723" y="5335915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B8109CD-1E3F-8F61-D3BB-48F320192876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26C0CB5F-8EFE-29B0-E80E-06EA5E53643A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95A53D49-F595-C410-7A33-116B7D2F1E14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sz="1400" dirty="0">
                  <a:solidFill>
                    <a:srgbClr val="FEFEFE"/>
                  </a:solidFill>
                  <a:sym typeface="+mn-lt"/>
                </a:rPr>
                <a:t>My</a:t>
              </a:r>
              <a:endParaRPr lang="zh-CN" altLang="en-US" sz="1400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20B5EF8-55B2-50FC-F11A-E424A7550A2E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1A48EED4-C063-C618-A1D7-9E42035DB9D8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890E060B-7496-93B3-D0E1-AF9623C2D85E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400" b="1" dirty="0">
                  <a:cs typeface="+mn-ea"/>
                  <a:sym typeface="+mn-lt"/>
                </a:rPr>
                <a:t>Query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327FA96-6AF1-3F2B-28A7-050382A73653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E28F9AEB-6CC3-0537-D637-AC029320E59A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B4749F61-C71C-7C96-CA5F-1DCC17ED237D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 err="1">
                  <a:solidFill>
                    <a:srgbClr val="FEFEFE"/>
                  </a:solidFill>
                  <a:sym typeface="+mn-lt"/>
                </a:rPr>
                <a:t>Stru</a:t>
              </a: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.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E5547AC-F113-5341-6EA7-1A2D6866542D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57E94416-8B58-1DDF-6C13-5D24D1714910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B0A58C12-D4A6-4291-D4C7-28995B7D6888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Lan.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A1EDB08-793D-9093-FD00-23B68037DA91}"/>
              </a:ext>
            </a:extLst>
          </p:cNvPr>
          <p:cNvGrpSpPr/>
          <p:nvPr/>
        </p:nvGrpSpPr>
        <p:grpSpPr>
          <a:xfrm>
            <a:off x="3595977" y="562259"/>
            <a:ext cx="4977646" cy="767611"/>
            <a:chOff x="3595977" y="562259"/>
            <a:chExt cx="4977646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D1C2EBA5-218D-E630-E6A8-95DE3F73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977" y="562259"/>
              <a:ext cx="497764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学习数据库前，你需要准备</a:t>
              </a:r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…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051FB0B-5CF5-4D84-A6DD-4A33C2B8B388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BF8DC317-CFF2-B1B1-7F82-2B1E72DE1107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8800124F-D8A7-A7E1-6160-13F5945EF1AF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" name="文本框 1">
            <a:extLst>
              <a:ext uri="{FF2B5EF4-FFF2-40B4-BE49-F238E27FC236}">
                <a16:creationId xmlns:a16="http://schemas.microsoft.com/office/drawing/2014/main" id="{D2DD8006-AED6-02E7-D45E-36E2EAF1A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016" y="1654820"/>
            <a:ext cx="22374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Windows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）安装</a:t>
            </a: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</a:t>
            </a:r>
            <a:endParaRPr lang="zh-CN" altLang="en-US"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EB62DCBF-373C-F1E2-F867-C1085647B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174" y="1827545"/>
            <a:ext cx="7072642" cy="393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在官网下载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mysql8.0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  <a:hlinkClick r:id="rId3"/>
              </a:rPr>
              <a:t>https://dev.mysql.com/get/Downloads/MySQL-8.0/mysql-8.0.40-winx64.zip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解压到文件夹，进入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bin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目录（可设定环境变量，自行查询）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在目录下打开</a:t>
            </a: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cmd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，执行如下命令：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mysqld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 --initialize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mysqld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 --console --skip-grant-tables --shared-memory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不关闭原来的界面，同目录下打开新的</a:t>
            </a: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cmd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命令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bin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目录下直接执行</a:t>
            </a: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进入界面。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&gt;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后执行如下代码：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&gt; flush privileges;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&gt; alter user '</a:t>
            </a: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root'@'localhost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' identified by '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设定的密码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';#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密码可自己决定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此时你已成功安装</a:t>
            </a: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环境，可以进行接下来的学习了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~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451E8A-CA00-4B46-D126-D6022D767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74" y="1509350"/>
            <a:ext cx="3287162" cy="29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57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164D2-B916-96EB-E104-9AE2965A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BEDB4115-ACCB-6A0A-4684-30641341923A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9ADC74EA-3BD1-2D90-D14A-4CA754C9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738" y="562259"/>
              <a:ext cx="202811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数据库初步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D65439F-51BD-D7C1-0B6B-1889CC2D2AA2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A19D6006-4747-A4AA-5635-7B0E2BB06DEE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0EFBF532-102D-6CD4-DFFB-6E85E5474146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D98E37FA-955D-CB00-024A-2617B5E37179}"/>
              </a:ext>
            </a:extLst>
          </p:cNvPr>
          <p:cNvSpPr txBox="1"/>
          <p:nvPr/>
        </p:nvSpPr>
        <p:spPr>
          <a:xfrm>
            <a:off x="963566" y="1669973"/>
            <a:ext cx="4483645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什么是数据库？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7A18BD0-E465-A918-82C6-A810D9343D6D}"/>
              </a:ext>
            </a:extLst>
          </p:cNvPr>
          <p:cNvSpPr txBox="1"/>
          <p:nvPr/>
        </p:nvSpPr>
        <p:spPr>
          <a:xfrm>
            <a:off x="963565" y="2271182"/>
            <a:ext cx="9632307" cy="127547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en-US" altLang="zh-CN" dirty="0"/>
              <a:t>"</a:t>
            </a:r>
            <a:r>
              <a:rPr lang="zh-CN" altLang="en-US" dirty="0"/>
              <a:t>数据库</a:t>
            </a:r>
            <a:r>
              <a:rPr lang="en-US" altLang="zh-CN" dirty="0"/>
              <a:t>"</a:t>
            </a:r>
            <a:r>
              <a:rPr lang="zh-CN" altLang="en-US" dirty="0"/>
              <a:t>是以一定方式储存在一起、能予多个用户共享、具有尽可能小的冗余度、与应用程序彼此独立的数据集合。应用程序只需调用数据库软件提供的 </a:t>
            </a:r>
            <a:r>
              <a:rPr lang="en-US" altLang="zh-CN" dirty="0"/>
              <a:t>API </a:t>
            </a:r>
            <a:r>
              <a:rPr lang="zh-CN" altLang="en-US" dirty="0"/>
              <a:t>接口便可以实现数据的读写，而无需在意数据在文件中如何存储以及如何索引。</a:t>
            </a:r>
            <a:endParaRPr lang="en-US" altLang="zh-CN" dirty="0"/>
          </a:p>
          <a:p>
            <a:pPr algn="just"/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296D2986-FC67-9DBB-778C-B36A662978E3}"/>
              </a:ext>
            </a:extLst>
          </p:cNvPr>
          <p:cNvSpPr txBox="1"/>
          <p:nvPr/>
        </p:nvSpPr>
        <p:spPr>
          <a:xfrm>
            <a:off x="927504" y="3120681"/>
            <a:ext cx="4483645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数据库有哪些类型？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A98C869E-7432-4343-11F3-C0B2A5D164EC}"/>
              </a:ext>
            </a:extLst>
          </p:cNvPr>
          <p:cNvSpPr txBox="1"/>
          <p:nvPr/>
        </p:nvSpPr>
        <p:spPr>
          <a:xfrm>
            <a:off x="927503" y="3721890"/>
            <a:ext cx="9632307" cy="1337035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dirty="0">
                <a:sym typeface="+mn-lt"/>
              </a:rPr>
              <a:t>分为关系型数据库和非关系型数据库。</a:t>
            </a:r>
            <a:endParaRPr lang="en-US" altLang="zh-CN" dirty="0">
              <a:sym typeface="+mn-lt"/>
            </a:endParaRPr>
          </a:p>
          <a:p>
            <a:pPr algn="just"/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- 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关系型数据库，包括 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MySQL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、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PostgreSQL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、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SQLite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、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Oracle 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等；</a:t>
            </a:r>
          </a:p>
          <a:p>
            <a:pPr marL="342900" indent="-342900" algn="just">
              <a:buFontTx/>
              <a:buChar char="-"/>
            </a:pP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非关系型数据库（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NoSQL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），包括 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MongoDB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、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Redis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、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Apache Cassandra 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等。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本节课主要讲述关系数据库的</a:t>
            </a:r>
            <a:r>
              <a:rPr lang="en-US" altLang="zh-CN" sz="2000" dirty="0" err="1">
                <a:latin typeface="Consolas" panose="020B0609020204030204" pitchFamily="49" charset="0"/>
                <a:cs typeface="+mn-ea"/>
                <a:sym typeface="+mn-lt"/>
              </a:rPr>
              <a:t>Mysql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0548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E83C1-21E9-8A31-049C-4AD681E14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0CAF4636-AFD4-6028-BC8E-32E6B892616B}"/>
              </a:ext>
            </a:extLst>
          </p:cNvPr>
          <p:cNvSpPr txBox="1"/>
          <p:nvPr/>
        </p:nvSpPr>
        <p:spPr>
          <a:xfrm>
            <a:off x="979895" y="2208890"/>
            <a:ext cx="9791482" cy="74956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一门易于上手的、面向对象的、方便快捷的</a:t>
            </a:r>
            <a:r>
              <a:rPr lang="zh-CN" altLang="en-US" sz="1400" b="1" dirty="0">
                <a:cs typeface="+mn-ea"/>
                <a:sym typeface="+mn-lt"/>
              </a:rPr>
              <a:t>基于解释器的语言</a:t>
            </a:r>
            <a:r>
              <a:rPr lang="zh-CN" altLang="en-US" sz="1400" dirty="0">
                <a:cs typeface="+mn-ea"/>
                <a:sym typeface="+mn-lt"/>
              </a:rPr>
              <a:t>。若此前已了解</a:t>
            </a:r>
            <a:r>
              <a:rPr lang="en-US" altLang="zh-CN" sz="1400" dirty="0">
                <a:cs typeface="+mn-ea"/>
                <a:sym typeface="+mn-lt"/>
              </a:rPr>
              <a:t>C/C++</a:t>
            </a:r>
            <a:r>
              <a:rPr lang="zh-CN" altLang="en-US" sz="1400" dirty="0">
                <a:cs typeface="+mn-ea"/>
                <a:sym typeface="+mn-lt"/>
              </a:rPr>
              <a:t>知识，那最好，</a:t>
            </a:r>
            <a:r>
              <a:rPr lang="en-US" altLang="zh-CN" sz="1400" dirty="0">
                <a:cs typeface="+mn-ea"/>
                <a:sym typeface="+mn-lt"/>
              </a:rPr>
              <a:t>python</a:t>
            </a:r>
            <a:r>
              <a:rPr lang="zh-CN" altLang="en-US" sz="1400" dirty="0">
                <a:cs typeface="+mn-ea"/>
                <a:sym typeface="+mn-lt"/>
              </a:rPr>
              <a:t>的语法相对而言更利于理解；若完全陌生，也没关系，</a:t>
            </a:r>
            <a:r>
              <a:rPr lang="en-US" altLang="zh-CN" sz="1400" dirty="0">
                <a:cs typeface="+mn-ea"/>
                <a:sym typeface="+mn-lt"/>
              </a:rPr>
              <a:t>python</a:t>
            </a:r>
            <a:r>
              <a:rPr lang="zh-CN" altLang="en-US" sz="1400" dirty="0">
                <a:cs typeface="+mn-ea"/>
                <a:sym typeface="+mn-lt"/>
              </a:rPr>
              <a:t>的语法结构较贴近自然语言，简洁易读。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1F9241FF-7D63-F63F-6DE2-3DC08AD96DEA}"/>
              </a:ext>
            </a:extLst>
          </p:cNvPr>
          <p:cNvSpPr txBox="1"/>
          <p:nvPr/>
        </p:nvSpPr>
        <p:spPr>
          <a:xfrm>
            <a:off x="979895" y="1702852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是什么？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FBA1F2D-2170-3561-C8B7-8CDE8AB5BDEF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A1CE10BF-2D0F-7F7F-9419-35B9A8FEA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8601" y="562259"/>
              <a:ext cx="21723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Python</a:t>
              </a:r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初步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F39AC01-A523-57F7-A549-02E3E78C6E6A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D8AE6AB0-397D-794A-6037-22B3A7CEB5BE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F32E265E-6C93-6848-BC27-D25FE6F88BC0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2" name="TextBox 16">
            <a:extLst>
              <a:ext uri="{FF2B5EF4-FFF2-40B4-BE49-F238E27FC236}">
                <a16:creationId xmlns:a16="http://schemas.microsoft.com/office/drawing/2014/main" id="{9F078115-EAB3-5A7D-0596-7D00319A7FCE}"/>
              </a:ext>
            </a:extLst>
          </p:cNvPr>
          <p:cNvSpPr txBox="1"/>
          <p:nvPr/>
        </p:nvSpPr>
        <p:spPr>
          <a:xfrm>
            <a:off x="977173" y="3479797"/>
            <a:ext cx="9791482" cy="139589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即无需编译直接基于语句运行的语言。在编写</a:t>
            </a:r>
            <a:r>
              <a:rPr lang="en-US" altLang="zh-CN" sz="1400" dirty="0">
                <a:cs typeface="+mn-ea"/>
                <a:sym typeface="+mn-lt"/>
              </a:rPr>
              <a:t>C/C++</a:t>
            </a:r>
            <a:r>
              <a:rPr lang="zh-CN" altLang="en-US" sz="1400" dirty="0">
                <a:cs typeface="+mn-ea"/>
                <a:sym typeface="+mn-lt"/>
              </a:rPr>
              <a:t>时，需要先进行完全的</a:t>
            </a:r>
            <a:r>
              <a:rPr lang="en-US" altLang="zh-CN" sz="1400" dirty="0">
                <a:cs typeface="+mn-ea"/>
                <a:sym typeface="+mn-lt"/>
              </a:rPr>
              <a:t>"</a:t>
            </a:r>
            <a:r>
              <a:rPr lang="zh-CN" altLang="en-US" sz="1400" dirty="0">
                <a:cs typeface="+mn-ea"/>
                <a:sym typeface="+mn-lt"/>
              </a:rPr>
              <a:t>编译</a:t>
            </a:r>
            <a:r>
              <a:rPr lang="en-US" altLang="zh-CN" sz="1400" dirty="0">
                <a:cs typeface="+mn-ea"/>
                <a:sym typeface="+mn-lt"/>
              </a:rPr>
              <a:t>"</a:t>
            </a:r>
            <a:r>
              <a:rPr lang="zh-CN" altLang="en-US" sz="1400" dirty="0">
                <a:cs typeface="+mn-ea"/>
                <a:sym typeface="+mn-lt"/>
              </a:rPr>
              <a:t>，完成生成可执行程序后才能运行。而解释器语言（如</a:t>
            </a:r>
            <a:r>
              <a:rPr lang="en-US" altLang="zh-CN" sz="1400" dirty="0">
                <a:cs typeface="+mn-ea"/>
                <a:sym typeface="+mn-lt"/>
              </a:rPr>
              <a:t>python</a:t>
            </a:r>
            <a:r>
              <a:rPr lang="zh-CN" altLang="en-US" sz="1400" dirty="0">
                <a:cs typeface="+mn-ea"/>
                <a:sym typeface="+mn-lt"/>
              </a:rPr>
              <a:t>），边编译边运行，只对用到的代码进行处理。这样不仅可以实现跨平台运行（只要不同平台具有相同解释器即可），还能利于定位错误（即编译出错一般可以精准定位错误）。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【</a:t>
            </a:r>
            <a:r>
              <a:rPr lang="zh-CN" altLang="en-US" sz="1400" dirty="0">
                <a:cs typeface="+mn-ea"/>
                <a:sym typeface="+mn-lt"/>
              </a:rPr>
              <a:t>此处演示</a:t>
            </a:r>
            <a:r>
              <a:rPr lang="en-US" altLang="zh-CN" sz="1400" dirty="0">
                <a:cs typeface="+mn-ea"/>
                <a:sym typeface="+mn-lt"/>
              </a:rPr>
              <a:t>】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B185D46-2FE2-1BE7-0683-4EE339CD4B73}"/>
              </a:ext>
            </a:extLst>
          </p:cNvPr>
          <p:cNvSpPr txBox="1"/>
          <p:nvPr/>
        </p:nvSpPr>
        <p:spPr>
          <a:xfrm>
            <a:off x="977173" y="2973759"/>
            <a:ext cx="4354106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解释器语言？这是什么？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EFEC5B7D-8E3A-7467-E6E9-BED51531E812}"/>
              </a:ext>
            </a:extLst>
          </p:cNvPr>
          <p:cNvSpPr txBox="1"/>
          <p:nvPr/>
        </p:nvSpPr>
        <p:spPr>
          <a:xfrm>
            <a:off x="974451" y="4816168"/>
            <a:ext cx="4354106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怎么运行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程序？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5C915296-93EA-ADD2-4698-7523C2A7A9A6}"/>
              </a:ext>
            </a:extLst>
          </p:cNvPr>
          <p:cNvSpPr txBox="1"/>
          <p:nvPr/>
        </p:nvSpPr>
        <p:spPr>
          <a:xfrm>
            <a:off x="1132295" y="5218789"/>
            <a:ext cx="9791482" cy="74956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见（</a:t>
            </a:r>
            <a:r>
              <a:rPr lang="en-US" altLang="zh-CN" sz="1400" dirty="0">
                <a:cs typeface="+mn-ea"/>
                <a:sym typeface="+mn-lt"/>
              </a:rPr>
              <a:t>2</a:t>
            </a:r>
            <a:r>
              <a:rPr lang="zh-CN" altLang="en-US" sz="1400" dirty="0">
                <a:cs typeface="+mn-ea"/>
                <a:sym typeface="+mn-lt"/>
              </a:rPr>
              <a:t>）演示等。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*</a:t>
            </a:r>
            <a:r>
              <a:rPr lang="zh-CN" altLang="en-US" sz="1400" dirty="0">
                <a:cs typeface="+mn-ea"/>
                <a:sym typeface="+mn-lt"/>
              </a:rPr>
              <a:t>演示</a:t>
            </a:r>
            <a:r>
              <a:rPr lang="en-US" altLang="zh-CN" sz="1400" dirty="0">
                <a:cs typeface="+mn-ea"/>
                <a:sym typeface="+mn-lt"/>
              </a:rPr>
              <a:t>1*</a:t>
            </a:r>
          </a:p>
        </p:txBody>
      </p:sp>
    </p:spTree>
    <p:extLst>
      <p:ext uri="{BB962C8B-B14F-4D97-AF65-F5344CB8AC3E}">
        <p14:creationId xmlns:p14="http://schemas.microsoft.com/office/powerpoint/2010/main" val="3001225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9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9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2" grpId="0"/>
      <p:bldP spid="4" grpId="0"/>
      <p:bldP spid="7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FF25-B0B5-9851-350C-A0B153B59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18D2B178-90A4-87B5-FF1A-8CB14DE326DF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19F4C112-620B-21BC-875C-76E7A46C5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738" y="562259"/>
              <a:ext cx="202811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数据库初步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8DC3C0E-7754-71F2-4C46-A02335689E8E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79832B4F-D721-B56A-33AD-3A32AD824D9A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2FE6A231-345F-4975-5E07-02E879C157FD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5B76F5D5-D9C0-BEFA-628F-C7F132338779}"/>
              </a:ext>
            </a:extLst>
          </p:cNvPr>
          <p:cNvSpPr txBox="1"/>
          <p:nvPr/>
        </p:nvSpPr>
        <p:spPr>
          <a:xfrm>
            <a:off x="963566" y="1669973"/>
            <a:ext cx="4483645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关系型数据库是什么样的？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D2FBB2FA-A5D6-E4C3-45AB-FDD0AAB28226}"/>
              </a:ext>
            </a:extLst>
          </p:cNvPr>
          <p:cNvSpPr txBox="1"/>
          <p:nvPr/>
        </p:nvSpPr>
        <p:spPr>
          <a:xfrm>
            <a:off x="963565" y="2271182"/>
            <a:ext cx="9632307" cy="167558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关系型数据库类似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Excel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的表格，首行（表头）是表的字段，以下的其他行是表的数据。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相对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Excel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，关系型数据库的区别在于在数据表之间建立了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"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关系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"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。例如某公司的数据库中，一个表记录了员工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ID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、员工姓名信息，另一个表记录员工其他详细信息，则后者只需要存储员工</a:t>
            </a:r>
            <a:r>
              <a:rPr lang="en-US" altLang="zh-CN" sz="2000" dirty="0">
                <a:latin typeface="Consolas" panose="020B0609020204030204" pitchFamily="49" charset="0"/>
                <a:cs typeface="+mn-ea"/>
                <a:sym typeface="+mn-lt"/>
              </a:rPr>
              <a:t>ID</a:t>
            </a: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即可，无需再存储员工其他信息。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20E6E43-30A0-902A-AEF0-4396E5DBA982}"/>
              </a:ext>
            </a:extLst>
          </p:cNvPr>
          <p:cNvSpPr txBox="1"/>
          <p:nvPr/>
        </p:nvSpPr>
        <p:spPr>
          <a:xfrm>
            <a:off x="927503" y="3865005"/>
            <a:ext cx="4483645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关系型数据库有哪些类型？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E0A01336-E3E8-8F85-4027-218BC6E66515}"/>
              </a:ext>
            </a:extLst>
          </p:cNvPr>
          <p:cNvSpPr txBox="1"/>
          <p:nvPr/>
        </p:nvSpPr>
        <p:spPr>
          <a:xfrm>
            <a:off x="927503" y="4371043"/>
            <a:ext cx="9632307" cy="167558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三种关系：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marL="342900" indent="-342900" algn="just">
              <a:buFontTx/>
              <a:buChar char="-"/>
            </a:pP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一对一关系：例如前面讲述的例子。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marL="342900" indent="-342900" algn="just">
              <a:buFontTx/>
              <a:buChar char="-"/>
            </a:pP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一对多关系：例如一个表是员工信息，另一个表记录员工登录系统日志。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  <a:p>
            <a:pPr marL="342900" indent="-342900" algn="just">
              <a:buFontTx/>
              <a:buChar char="-"/>
            </a:pPr>
            <a:r>
              <a:rPr lang="zh-CN" altLang="en-US" sz="2000" dirty="0">
                <a:latin typeface="Consolas" panose="020B0609020204030204" pitchFamily="49" charset="0"/>
                <a:cs typeface="+mn-ea"/>
                <a:sym typeface="+mn-lt"/>
              </a:rPr>
              <a:t>多对多关系：一般需要一个中间表。例如学生选课系统，有一个学生信息表，一个课程信息表，还有一个中间表记录学生和课程的选课关系。</a:t>
            </a:r>
            <a:endParaRPr lang="en-US" altLang="zh-CN" sz="2000" dirty="0">
              <a:latin typeface="Consolas" panose="020B0609020204030204" pitchFamily="49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4816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98D18-A5D7-A611-5FFD-71640D0E1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2622967-622E-E1BF-1623-082AE1A438B8}"/>
              </a:ext>
            </a:extLst>
          </p:cNvPr>
          <p:cNvGrpSpPr/>
          <p:nvPr/>
        </p:nvGrpSpPr>
        <p:grpSpPr>
          <a:xfrm>
            <a:off x="8116262" y="1663431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8E6DBAF9-72B9-2ABD-D614-BD075165BF31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9E720176-9A3A-BB46-CB61-B2A2C14B3B8C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A6EF066-D619-E0F7-27F5-D493EE48E147}"/>
              </a:ext>
            </a:extLst>
          </p:cNvPr>
          <p:cNvGrpSpPr/>
          <p:nvPr/>
        </p:nvGrpSpPr>
        <p:grpSpPr>
          <a:xfrm flipH="1">
            <a:off x="5013426" y="1681585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4DCAADC6-195D-245C-3454-25D6DAE7E884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C9EE6B5F-52D4-DBDE-E4A6-4107BB64FF2A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DC492EBD-AD35-5536-87C6-03F72ABF45CF}"/>
              </a:ext>
            </a:extLst>
          </p:cNvPr>
          <p:cNvSpPr/>
          <p:nvPr/>
        </p:nvSpPr>
        <p:spPr>
          <a:xfrm>
            <a:off x="264723" y="5335915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D48C8A9-9FBE-1477-6E31-FBF7B216C76E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D6F35169-D5E3-1614-F606-F63E48640F35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ED4F9987-B04E-055C-BE18-066430FA32D8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sz="1400" dirty="0">
                  <a:solidFill>
                    <a:srgbClr val="FEFEFE"/>
                  </a:solidFill>
                  <a:sym typeface="+mn-lt"/>
                </a:rPr>
                <a:t>My</a:t>
              </a:r>
              <a:endParaRPr lang="zh-CN" altLang="en-US" sz="1400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1F6A6D5-080D-86DA-C893-C4A8E8B35298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418942F2-5E35-038B-DF6A-3D7510E48C86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44786046-D4D1-398F-C30E-A7D0916158B5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400" b="1" dirty="0">
                  <a:cs typeface="+mn-ea"/>
                  <a:sym typeface="+mn-lt"/>
                </a:rPr>
                <a:t>Query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DDCDF9B-5A10-9B98-B2C9-46983660A886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45B160CD-07D4-A9F9-B51E-F08CF1D35F95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A5F5BB3A-94DF-87C1-0CD4-F0D3387CDD50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 err="1">
                  <a:solidFill>
                    <a:srgbClr val="FEFEFE"/>
                  </a:solidFill>
                  <a:sym typeface="+mn-lt"/>
                </a:rPr>
                <a:t>Stru</a:t>
              </a: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.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6EDDB4F-77E6-7908-A244-5D020BE7D728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A13E01F7-7AFE-6446-541E-E42F433FEF2D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856245AE-1BBA-8C0B-1E5A-FBB737760DCD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Lan.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95C2E53-8C54-5BE6-2E87-3E06BB74FF89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C1D426D4-A2DC-71F9-2C03-009AC9D12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521" y="562259"/>
              <a:ext cx="11945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 err="1">
                  <a:latin typeface="+mn-lt"/>
                  <a:ea typeface="+mn-ea"/>
                  <a:cs typeface="+mn-ea"/>
                  <a:sym typeface="+mn-lt"/>
                </a:rPr>
                <a:t>Mysql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B43386F-8D67-9AFF-EDA1-D58A3C117141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F4585CD1-4442-8647-7161-A74B0E3F62CB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35035CF8-1589-1F05-D74F-A81E91D36C38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" name="文本框 1">
            <a:extLst>
              <a:ext uri="{FF2B5EF4-FFF2-40B4-BE49-F238E27FC236}">
                <a16:creationId xmlns:a16="http://schemas.microsoft.com/office/drawing/2014/main" id="{7F4D60F1-3270-6EDC-4655-6F85B6004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027" y="1654820"/>
            <a:ext cx="14253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基础特性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BDA34D22-D9FC-36B9-FD95-C69366EBB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711" y="1994167"/>
            <a:ext cx="3488455" cy="329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弱类型（像</a:t>
            </a: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一样）：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&gt; SELECT '1' + 1;</a:t>
            </a: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关键字不区分大小写：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&gt; </a:t>
            </a: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UsE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devlesson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注：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Windows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下数据库名、表名、字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段名也不区分大小写，但是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Linux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区分。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数据库名等和关键字相同使用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``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包裹。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err="1">
                <a:latin typeface="+mn-lt"/>
                <a:ea typeface="+mn-ea"/>
                <a:cs typeface="+mn-ea"/>
                <a:sym typeface="+mn-lt"/>
              </a:rPr>
              <a:t>mysql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&gt;use `use`; #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使用名字叫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use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的表</a:t>
            </a: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C6DAA7-5DB3-4BF7-6D9A-EEB9F835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4" y="1509350"/>
            <a:ext cx="3287162" cy="29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A9C47-4850-8223-3918-0FE39BFB4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E5416FA5-2303-D172-289C-240660EC1B77}"/>
              </a:ext>
            </a:extLst>
          </p:cNvPr>
          <p:cNvSpPr txBox="1"/>
          <p:nvPr/>
        </p:nvSpPr>
        <p:spPr>
          <a:xfrm>
            <a:off x="939073" y="1327585"/>
            <a:ext cx="979148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Mysql</a:t>
            </a:r>
            <a:r>
              <a:rPr lang="zh-CN" altLang="en-US" sz="1400" dirty="0">
                <a:cs typeface="+mn-ea"/>
                <a:sym typeface="+mn-lt"/>
              </a:rPr>
              <a:t>中，存储数据需要选择合适的数据类型。下面列举常见的类型。</a:t>
            </a:r>
            <a:endParaRPr lang="en-US" altLang="zh-CN" sz="1400" dirty="0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F165A2-AA6B-7E7B-4BD1-EC995E069B2C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9D862AF5-6A52-8BD9-23D7-CA2DBC308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137" y="562259"/>
              <a:ext cx="266932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 err="1">
                  <a:latin typeface="+mn-lt"/>
                  <a:ea typeface="+mn-ea"/>
                  <a:cs typeface="+mn-ea"/>
                  <a:sym typeface="+mn-lt"/>
                </a:rPr>
                <a:t>Mysql</a:t>
              </a:r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数据类型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7C2EA60-CBED-E044-9D9F-14158D58C098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629952FB-B67A-6D53-3C35-0C6674C3B4A8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4A97B210-CF40-F32E-38F4-DDB3A7D46E8F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01563CB6-D454-5A87-EE73-4555F5A23279}"/>
              </a:ext>
            </a:extLst>
          </p:cNvPr>
          <p:cNvSpPr txBox="1"/>
          <p:nvPr/>
        </p:nvSpPr>
        <p:spPr>
          <a:xfrm>
            <a:off x="1075146" y="1763793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74CCFB53-B065-FE33-1EBA-951A92814217}"/>
              </a:ext>
            </a:extLst>
          </p:cNvPr>
          <p:cNvSpPr txBox="1"/>
          <p:nvPr/>
        </p:nvSpPr>
        <p:spPr>
          <a:xfrm>
            <a:off x="1009830" y="2075974"/>
            <a:ext cx="979148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整型，共</a:t>
            </a:r>
            <a:r>
              <a:rPr lang="en-US" altLang="zh-CN" sz="1400" dirty="0">
                <a:cs typeface="+mn-ea"/>
                <a:sym typeface="+mn-lt"/>
              </a:rPr>
              <a:t>4</a:t>
            </a:r>
            <a:r>
              <a:rPr lang="zh-CN" altLang="en-US" sz="1400" dirty="0">
                <a:cs typeface="+mn-ea"/>
                <a:sym typeface="+mn-lt"/>
              </a:rPr>
              <a:t>字节（</a:t>
            </a:r>
            <a:r>
              <a:rPr lang="en-US" altLang="zh-CN" sz="1400" dirty="0">
                <a:cs typeface="+mn-ea"/>
                <a:sym typeface="+mn-lt"/>
              </a:rPr>
              <a:t>32</a:t>
            </a:r>
            <a:r>
              <a:rPr lang="zh-CN" altLang="en-US" sz="1400" dirty="0">
                <a:cs typeface="+mn-ea"/>
                <a:sym typeface="+mn-lt"/>
              </a:rPr>
              <a:t>位），范围</a:t>
            </a:r>
            <a:r>
              <a:rPr lang="en-US" altLang="zh-CN" sz="1400" dirty="0">
                <a:cs typeface="+mn-ea"/>
                <a:sym typeface="+mn-lt"/>
              </a:rPr>
              <a:t>[-2^31,2^31-1]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2A61A289-A2E1-375E-5173-87C2D48B5F31}"/>
              </a:ext>
            </a:extLst>
          </p:cNvPr>
          <p:cNvSpPr txBox="1"/>
          <p:nvPr/>
        </p:nvSpPr>
        <p:spPr>
          <a:xfrm>
            <a:off x="1088753" y="2340735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BIGINT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053EEC73-E1EC-A5DA-B176-EB624C5EBE9D}"/>
              </a:ext>
            </a:extLst>
          </p:cNvPr>
          <p:cNvSpPr txBox="1"/>
          <p:nvPr/>
        </p:nvSpPr>
        <p:spPr>
          <a:xfrm>
            <a:off x="1031601" y="2636588"/>
            <a:ext cx="979148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大整型，共</a:t>
            </a:r>
            <a:r>
              <a:rPr lang="en-US" altLang="zh-CN" sz="1400" dirty="0">
                <a:cs typeface="+mn-ea"/>
                <a:sym typeface="+mn-lt"/>
              </a:rPr>
              <a:t>8</a:t>
            </a:r>
            <a:r>
              <a:rPr lang="zh-CN" altLang="en-US" sz="1400" dirty="0">
                <a:cs typeface="+mn-ea"/>
                <a:sym typeface="+mn-lt"/>
              </a:rPr>
              <a:t>字节，范围</a:t>
            </a:r>
            <a:r>
              <a:rPr lang="en-US" altLang="zh-CN" sz="1400" dirty="0">
                <a:cs typeface="+mn-ea"/>
                <a:sym typeface="+mn-lt"/>
              </a:rPr>
              <a:t>[-2^63,2^63-1]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29648A37-A46B-E9CB-ABCD-75F1F550DA9F}"/>
              </a:ext>
            </a:extLst>
          </p:cNvPr>
          <p:cNvSpPr txBox="1"/>
          <p:nvPr/>
        </p:nvSpPr>
        <p:spPr>
          <a:xfrm>
            <a:off x="1110525" y="2925844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FLOAT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C3B22D5D-241C-193C-F067-13E14ABC2DA8}"/>
              </a:ext>
            </a:extLst>
          </p:cNvPr>
          <p:cNvSpPr txBox="1"/>
          <p:nvPr/>
        </p:nvSpPr>
        <p:spPr>
          <a:xfrm>
            <a:off x="1061537" y="3238025"/>
            <a:ext cx="979148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浮点类型，共</a:t>
            </a:r>
            <a:r>
              <a:rPr lang="en-US" altLang="zh-CN" sz="1400" dirty="0">
                <a:cs typeface="+mn-ea"/>
                <a:sym typeface="+mn-lt"/>
              </a:rPr>
              <a:t>4</a:t>
            </a:r>
            <a:r>
              <a:rPr lang="zh-CN" altLang="en-US" sz="1400" dirty="0">
                <a:cs typeface="+mn-ea"/>
                <a:sym typeface="+mn-lt"/>
              </a:rPr>
              <a:t>字节。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B4A2D862-0F26-C77C-A5E7-F1309BADFB7C}"/>
              </a:ext>
            </a:extLst>
          </p:cNvPr>
          <p:cNvSpPr txBox="1"/>
          <p:nvPr/>
        </p:nvSpPr>
        <p:spPr>
          <a:xfrm>
            <a:off x="1156789" y="3486455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DOUBLE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4715034F-6E4C-FCA0-A0A4-AFBD39A4426D}"/>
              </a:ext>
            </a:extLst>
          </p:cNvPr>
          <p:cNvSpPr txBox="1"/>
          <p:nvPr/>
        </p:nvSpPr>
        <p:spPr>
          <a:xfrm>
            <a:off x="1107801" y="3798636"/>
            <a:ext cx="979148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高精度浮点类型，共</a:t>
            </a:r>
            <a:r>
              <a:rPr lang="en-US" altLang="zh-CN" sz="1400" dirty="0">
                <a:cs typeface="+mn-ea"/>
                <a:sym typeface="+mn-lt"/>
              </a:rPr>
              <a:t>8</a:t>
            </a:r>
            <a:r>
              <a:rPr lang="zh-CN" altLang="en-US" sz="1400" dirty="0">
                <a:cs typeface="+mn-ea"/>
                <a:sym typeface="+mn-lt"/>
              </a:rPr>
              <a:t>字节。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6EE31028-5D85-50C0-5F4C-81FB01065355}"/>
              </a:ext>
            </a:extLst>
          </p:cNvPr>
          <p:cNvSpPr txBox="1"/>
          <p:nvPr/>
        </p:nvSpPr>
        <p:spPr>
          <a:xfrm>
            <a:off x="1132296" y="409061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CHAR/VARCHAR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04152D-9526-CFB5-F7ED-44624FE93845}"/>
              </a:ext>
            </a:extLst>
          </p:cNvPr>
          <p:cNvSpPr txBox="1"/>
          <p:nvPr/>
        </p:nvSpPr>
        <p:spPr>
          <a:xfrm>
            <a:off x="1083308" y="4402797"/>
            <a:ext cx="9791482" cy="74956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前者为定长字符串，后者为变长字符串，范围分别是</a:t>
            </a:r>
            <a:r>
              <a:rPr lang="en-US" altLang="zh-CN" sz="1400" dirty="0">
                <a:cs typeface="+mn-ea"/>
                <a:sym typeface="+mn-lt"/>
              </a:rPr>
              <a:t>0-255</a:t>
            </a:r>
            <a:r>
              <a:rPr lang="zh-CN" altLang="en-US" sz="1400" dirty="0">
                <a:cs typeface="+mn-ea"/>
                <a:sym typeface="+mn-lt"/>
              </a:rPr>
              <a:t>字符和</a:t>
            </a:r>
            <a:r>
              <a:rPr lang="en-US" altLang="zh-CN" sz="1400" dirty="0">
                <a:cs typeface="+mn-ea"/>
                <a:sym typeface="+mn-lt"/>
              </a:rPr>
              <a:t>0-65535</a:t>
            </a:r>
            <a:r>
              <a:rPr lang="zh-CN" altLang="en-US" sz="1400" dirty="0">
                <a:cs typeface="+mn-ea"/>
                <a:sym typeface="+mn-lt"/>
              </a:rPr>
              <a:t>字符。使用时需要指定字符串的最大长度，例如</a:t>
            </a:r>
            <a:r>
              <a:rPr lang="en-US" altLang="zh-CN" sz="1400" dirty="0">
                <a:cs typeface="+mn-ea"/>
                <a:sym typeface="+mn-lt"/>
              </a:rPr>
              <a:t>VARCHAR(255)</a:t>
            </a:r>
            <a:r>
              <a:rPr lang="zh-CN" altLang="en-US" sz="1400" dirty="0">
                <a:cs typeface="+mn-ea"/>
                <a:sym typeface="+mn-lt"/>
              </a:rPr>
              <a:t>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0552CFC-ABB7-B2E2-1BFF-1A2E4C15A6B2}"/>
              </a:ext>
            </a:extLst>
          </p:cNvPr>
          <p:cNvSpPr txBox="1"/>
          <p:nvPr/>
        </p:nvSpPr>
        <p:spPr>
          <a:xfrm>
            <a:off x="1136417" y="4934998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TIMESTAMP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81F7B048-896A-8087-245E-5EA605EAB8CF}"/>
              </a:ext>
            </a:extLst>
          </p:cNvPr>
          <p:cNvSpPr txBox="1"/>
          <p:nvPr/>
        </p:nvSpPr>
        <p:spPr>
          <a:xfrm>
            <a:off x="1087429" y="5247179"/>
            <a:ext cx="9791482" cy="74956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时间戳，形式为 </a:t>
            </a:r>
            <a:r>
              <a:rPr lang="en-US" altLang="zh-CN" sz="1400" dirty="0">
                <a:cs typeface="+mn-ea"/>
                <a:sym typeface="+mn-lt"/>
              </a:rPr>
              <a:t>YYYY-MM-DD </a:t>
            </a:r>
            <a:r>
              <a:rPr lang="en-US" altLang="zh-CN" sz="1400" dirty="0" err="1">
                <a:cs typeface="+mn-ea"/>
                <a:sym typeface="+mn-lt"/>
              </a:rPr>
              <a:t>hh:mm:ss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4 </a:t>
            </a:r>
            <a:r>
              <a:rPr lang="zh-CN" altLang="en-US" sz="1400" dirty="0">
                <a:cs typeface="+mn-ea"/>
                <a:sym typeface="+mn-lt"/>
              </a:rPr>
              <a:t>字节，例如</a:t>
            </a:r>
            <a:r>
              <a:rPr lang="en-US" altLang="zh-CN" sz="1400" dirty="0">
                <a:cs typeface="+mn-ea"/>
                <a:sym typeface="+mn-lt"/>
              </a:rPr>
              <a:t>2025-01-13 19:00:00</a:t>
            </a:r>
            <a:r>
              <a:rPr lang="zh-CN" altLang="en-US" sz="1400" dirty="0">
                <a:cs typeface="+mn-ea"/>
                <a:sym typeface="+mn-lt"/>
              </a:rPr>
              <a:t>。其支持比较，实际是通过比较</a:t>
            </a:r>
            <a:r>
              <a:rPr lang="en-US" altLang="zh-CN" sz="1400" dirty="0">
                <a:cs typeface="+mn-ea"/>
                <a:sym typeface="+mn-lt"/>
              </a:rPr>
              <a:t>1970-01-01 00:00:00</a:t>
            </a:r>
            <a:r>
              <a:rPr lang="zh-CN" altLang="en-US" sz="1400" dirty="0">
                <a:cs typeface="+mn-ea"/>
                <a:sym typeface="+mn-lt"/>
              </a:rPr>
              <a:t>至今经过的秒数来确定大小。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3369237D-DF7D-D58C-C8C3-68763A88F12E}"/>
              </a:ext>
            </a:extLst>
          </p:cNvPr>
          <p:cNvSpPr txBox="1"/>
          <p:nvPr/>
        </p:nvSpPr>
        <p:spPr>
          <a:xfrm>
            <a:off x="1140536" y="5804095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NULL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7A3F6CCE-D7F6-5729-69D6-E13C8885959E}"/>
              </a:ext>
            </a:extLst>
          </p:cNvPr>
          <p:cNvSpPr txBox="1"/>
          <p:nvPr/>
        </p:nvSpPr>
        <p:spPr>
          <a:xfrm>
            <a:off x="1091548" y="6116276"/>
            <a:ext cx="979148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空值（注意不是</a:t>
            </a:r>
            <a:r>
              <a:rPr lang="en-US" altLang="zh-CN" sz="1400" dirty="0">
                <a:cs typeface="+mn-ea"/>
                <a:sym typeface="+mn-lt"/>
              </a:rPr>
              <a:t>0</a:t>
            </a:r>
            <a:r>
              <a:rPr lang="zh-CN" altLang="en-US" sz="1400" dirty="0">
                <a:cs typeface="+mn-ea"/>
                <a:sym typeface="+mn-lt"/>
              </a:rPr>
              <a:t>或者</a:t>
            </a:r>
            <a:r>
              <a:rPr lang="en-US" altLang="zh-CN" sz="1400" dirty="0">
                <a:cs typeface="+mn-ea"/>
                <a:sym typeface="+mn-lt"/>
              </a:rPr>
              <a:t>''</a:t>
            </a:r>
            <a:r>
              <a:rPr lang="zh-CN" altLang="en-US" sz="1400" dirty="0">
                <a:cs typeface="+mn-ea"/>
                <a:sym typeface="+mn-lt"/>
              </a:rPr>
              <a:t>）。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6721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  <p:bldP spid="6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2" grpId="0"/>
      <p:bldP spid="4" grpId="0"/>
      <p:bldP spid="9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8A0FC-45E4-627E-077F-B8D3687B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FA485DE1-29FF-F4A4-3B04-EBF1354B5D24}"/>
              </a:ext>
            </a:extLst>
          </p:cNvPr>
          <p:cNvSpPr txBox="1"/>
          <p:nvPr/>
        </p:nvSpPr>
        <p:spPr>
          <a:xfrm>
            <a:off x="939072" y="1327585"/>
            <a:ext cx="10515641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存储数据时，我们一般有些需求，例如为每个数据赋予唯一</a:t>
            </a:r>
            <a:r>
              <a:rPr lang="en-US" altLang="zh-CN" sz="1400" dirty="0">
                <a:cs typeface="+mn-ea"/>
                <a:sym typeface="+mn-lt"/>
              </a:rPr>
              <a:t>Id</a:t>
            </a:r>
            <a:r>
              <a:rPr lang="zh-CN" altLang="en-US" sz="1400" dirty="0">
                <a:cs typeface="+mn-ea"/>
                <a:sym typeface="+mn-lt"/>
              </a:rPr>
              <a:t>，或者操作数据保证数据安全。这里有两个概念：主键和外键。</a:t>
            </a:r>
            <a:endParaRPr lang="en-US" altLang="zh-CN" sz="1400" dirty="0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F74E62B-AAB5-4BFF-6CEC-4E927B264E1F}"/>
              </a:ext>
            </a:extLst>
          </p:cNvPr>
          <p:cNvGrpSpPr/>
          <p:nvPr/>
        </p:nvGrpSpPr>
        <p:grpSpPr>
          <a:xfrm>
            <a:off x="4012756" y="562259"/>
            <a:ext cx="4144083" cy="767611"/>
            <a:chOff x="4012756" y="562259"/>
            <a:chExt cx="4144083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F7E65257-93E1-8EFD-F3FD-9BA9D6F55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2756" y="562259"/>
              <a:ext cx="41440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 err="1">
                  <a:latin typeface="+mn-lt"/>
                  <a:ea typeface="+mn-ea"/>
                  <a:cs typeface="+mn-ea"/>
                  <a:sym typeface="+mn-lt"/>
                </a:rPr>
                <a:t>Mysql</a:t>
              </a:r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数据库约束和优化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EB03447-DEB4-7016-871B-D65ACBD71472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33A466F8-7F59-787A-F43B-B88FFBC74949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D1A50CD1-3EC0-CE2A-DF8E-774CEA26BE8F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6E5549AE-2147-F1F9-2E45-3A759ACF6C24}"/>
              </a:ext>
            </a:extLst>
          </p:cNvPr>
          <p:cNvSpPr txBox="1"/>
          <p:nvPr/>
        </p:nvSpPr>
        <p:spPr>
          <a:xfrm>
            <a:off x="926863" y="175143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主键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70460E1-3B78-0C2E-0B45-28648DC847FD}"/>
              </a:ext>
            </a:extLst>
          </p:cNvPr>
          <p:cNvSpPr txBox="1"/>
          <p:nvPr/>
        </p:nvSpPr>
        <p:spPr>
          <a:xfrm>
            <a:off x="939072" y="1996092"/>
            <a:ext cx="9791482" cy="559704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有时候，我们需要为每个数据赋予唯一</a:t>
            </a:r>
            <a:r>
              <a:rPr lang="en-US" altLang="zh-CN" sz="1400" dirty="0">
                <a:cs typeface="+mn-ea"/>
                <a:sym typeface="+mn-lt"/>
              </a:rPr>
              <a:t>ID</a:t>
            </a:r>
            <a:r>
              <a:rPr lang="zh-CN" altLang="en-US" sz="1400" dirty="0">
                <a:cs typeface="+mn-ea"/>
                <a:sym typeface="+mn-lt"/>
              </a:rPr>
              <a:t>，用于唯一标识表内任何记录。这时候就用到主键（</a:t>
            </a:r>
            <a:r>
              <a:rPr lang="en-US" altLang="zh-CN" sz="1400" dirty="0">
                <a:cs typeface="+mn-ea"/>
                <a:sym typeface="+mn-lt"/>
              </a:rPr>
              <a:t>PRIMARY KEY</a:t>
            </a:r>
            <a:r>
              <a:rPr lang="zh-CN" altLang="en-US" sz="1400" dirty="0">
                <a:cs typeface="+mn-ea"/>
                <a:sym typeface="+mn-lt"/>
              </a:rPr>
              <a:t>）</a:t>
            </a:r>
            <a:r>
              <a:rPr lang="en-US" altLang="zh-CN" sz="1400" dirty="0">
                <a:cs typeface="+mn-ea"/>
                <a:sym typeface="+mn-lt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如果数据中存在一个字段能保证唯一，可以将其作为主键用于唯一标识。如下：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CREATE TABLE data( # </a:t>
            </a:r>
            <a:r>
              <a:rPr lang="zh-CN" altLang="en-US" sz="1400" dirty="0">
                <a:cs typeface="+mn-ea"/>
                <a:sym typeface="+mn-lt"/>
              </a:rPr>
              <a:t>创建数据库，后续讲解。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aid INT PRIMARY KEY,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有时候不存在字段能保证唯一，则可以使用一个叫自增整数类型（</a:t>
            </a:r>
            <a:r>
              <a:rPr lang="en-US" altLang="zh-CN" sz="1400" dirty="0">
                <a:cs typeface="+mn-ea"/>
                <a:sym typeface="+mn-lt"/>
              </a:rPr>
              <a:t>AUTO_INCREMENT</a:t>
            </a:r>
            <a:r>
              <a:rPr lang="zh-CN" altLang="en-US" sz="1400" dirty="0">
                <a:cs typeface="+mn-ea"/>
                <a:sym typeface="+mn-lt"/>
              </a:rPr>
              <a:t>）。如下：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CREATE TABLE data(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aid INT AUTO_INCREMENT PRIMARY KEY,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除此之外，可以将多个字段联合作为一个主键。此时需要保证多个字段联合结果是唯一的。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CREATE TABLE data(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aid INT,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bid INT,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PRIMARY KEY (</a:t>
            </a:r>
            <a:r>
              <a:rPr lang="en-US" altLang="zh-CN" sz="1400" dirty="0" err="1">
                <a:cs typeface="+mn-ea"/>
                <a:sym typeface="+mn-lt"/>
              </a:rPr>
              <a:t>id,sid</a:t>
            </a:r>
            <a:r>
              <a:rPr lang="en-US" altLang="zh-CN" sz="1400" dirty="0">
                <a:cs typeface="+mn-ea"/>
                <a:sym typeface="+mn-lt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);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4695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148E7-E802-FD77-AE65-895B8E11C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03C627FD-8AAA-0ADA-9CEA-5D3902B36170}"/>
              </a:ext>
            </a:extLst>
          </p:cNvPr>
          <p:cNvSpPr txBox="1"/>
          <p:nvPr/>
        </p:nvSpPr>
        <p:spPr>
          <a:xfrm>
            <a:off x="939072" y="1327585"/>
            <a:ext cx="10515641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存储数据时，我们一般有些需求，例如为每个数据赋予唯一</a:t>
            </a:r>
            <a:r>
              <a:rPr lang="en-US" altLang="zh-CN" sz="1400" dirty="0">
                <a:cs typeface="+mn-ea"/>
                <a:sym typeface="+mn-lt"/>
              </a:rPr>
              <a:t>Id</a:t>
            </a:r>
            <a:r>
              <a:rPr lang="zh-CN" altLang="en-US" sz="1400" dirty="0">
                <a:cs typeface="+mn-ea"/>
                <a:sym typeface="+mn-lt"/>
              </a:rPr>
              <a:t>，或者操作数据保证数据安全。这里有两个概念：主键和外键。</a:t>
            </a:r>
            <a:endParaRPr lang="en-US" altLang="zh-CN" sz="1400" dirty="0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0B662C-E487-8B8B-4FBA-CB96480BF615}"/>
              </a:ext>
            </a:extLst>
          </p:cNvPr>
          <p:cNvGrpSpPr/>
          <p:nvPr/>
        </p:nvGrpSpPr>
        <p:grpSpPr>
          <a:xfrm>
            <a:off x="4012756" y="562259"/>
            <a:ext cx="4144083" cy="767611"/>
            <a:chOff x="4012756" y="562259"/>
            <a:chExt cx="4144083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1D2E0650-BD96-E8E2-2379-7B42F0E38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2756" y="562259"/>
              <a:ext cx="41440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 err="1">
                  <a:latin typeface="+mn-lt"/>
                  <a:ea typeface="+mn-ea"/>
                  <a:cs typeface="+mn-ea"/>
                  <a:sym typeface="+mn-lt"/>
                </a:rPr>
                <a:t>Mysql</a:t>
              </a:r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数据库约束和优化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9F5426A-9EBF-1BF1-AF49-BA80AFB6B6E9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C86FA948-F3C3-EAA3-2CAA-2CDC96027E3D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09C3B908-821E-91F6-0F96-3C384E0E0643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1D5BFFAC-59F6-7E15-58CF-D00AEE6F9441}"/>
              </a:ext>
            </a:extLst>
          </p:cNvPr>
          <p:cNvSpPr txBox="1"/>
          <p:nvPr/>
        </p:nvSpPr>
        <p:spPr>
          <a:xfrm>
            <a:off x="926863" y="175143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外键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D8059E2-1E61-D64A-376E-56341286BAA4}"/>
              </a:ext>
            </a:extLst>
          </p:cNvPr>
          <p:cNvSpPr txBox="1"/>
          <p:nvPr/>
        </p:nvSpPr>
        <p:spPr>
          <a:xfrm>
            <a:off x="939072" y="1996092"/>
            <a:ext cx="10231436" cy="495071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在关系型数据库中出现表中的相互联系时，需要加以约束，否则可能出现这样的情况：例如选课表中出现了不属于学生表的学号。同理，如果要删除某个课程，则可能有需求删掉所有选这个课的选课信息。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外键声明如下：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CREATE TABLE Association (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    </a:t>
            </a:r>
            <a:r>
              <a:rPr lang="en-US" altLang="zh-CN" sz="1400" dirty="0" err="1">
                <a:cs typeface="+mn-ea"/>
                <a:sym typeface="+mn-lt"/>
              </a:rPr>
              <a:t>student_id</a:t>
            </a:r>
            <a:r>
              <a:rPr lang="en-US" altLang="zh-CN" sz="1400" dirty="0">
                <a:cs typeface="+mn-ea"/>
                <a:sym typeface="+mn-lt"/>
              </a:rPr>
              <a:t> INT,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    CONSTRAINT </a:t>
            </a:r>
            <a:r>
              <a:rPr lang="en-US" altLang="zh-CN" sz="1400" dirty="0" err="1">
                <a:cs typeface="+mn-ea"/>
                <a:sym typeface="+mn-lt"/>
              </a:rPr>
              <a:t>fk_id</a:t>
            </a:r>
            <a:r>
              <a:rPr lang="en-US" altLang="zh-CN" sz="1400" dirty="0">
                <a:cs typeface="+mn-ea"/>
                <a:sym typeface="+mn-lt"/>
              </a:rPr>
              <a:t> FOREIGN KEY (</a:t>
            </a:r>
            <a:r>
              <a:rPr lang="en-US" altLang="zh-CN" sz="1400" dirty="0" err="1">
                <a:cs typeface="+mn-ea"/>
                <a:sym typeface="+mn-lt"/>
              </a:rPr>
              <a:t>student_id</a:t>
            </a:r>
            <a:r>
              <a:rPr lang="en-US" altLang="zh-CN" sz="1400" dirty="0">
                <a:cs typeface="+mn-ea"/>
                <a:sym typeface="+mn-lt"/>
              </a:rPr>
              <a:t>) REFERENCES Students(id) # </a:t>
            </a:r>
            <a:r>
              <a:rPr lang="zh-CN" altLang="en-US" sz="1400" dirty="0">
                <a:cs typeface="+mn-ea"/>
                <a:sym typeface="+mn-lt"/>
              </a:rPr>
              <a:t>定义一个</a:t>
            </a:r>
            <a:r>
              <a:rPr lang="en-US" altLang="zh-CN" sz="1400" dirty="0" err="1">
                <a:cs typeface="+mn-ea"/>
                <a:sym typeface="+mn-lt"/>
              </a:rPr>
              <a:t>fk_id</a:t>
            </a:r>
            <a:r>
              <a:rPr lang="zh-CN" altLang="en-US" sz="1400" dirty="0">
                <a:cs typeface="+mn-ea"/>
                <a:sym typeface="+mn-lt"/>
              </a:rPr>
              <a:t>外键，规定选课的学生</a:t>
            </a:r>
            <a:r>
              <a:rPr lang="en-US" altLang="zh-CN" sz="1400" dirty="0">
                <a:cs typeface="+mn-ea"/>
                <a:sym typeface="+mn-lt"/>
              </a:rPr>
              <a:t>id</a:t>
            </a:r>
            <a:r>
              <a:rPr lang="zh-CN" altLang="en-US" sz="1400" dirty="0">
                <a:cs typeface="+mn-ea"/>
                <a:sym typeface="+mn-lt"/>
              </a:rPr>
              <a:t>和选课表</a:t>
            </a:r>
            <a:r>
              <a:rPr lang="en-US" altLang="zh-CN" sz="1400" dirty="0">
                <a:cs typeface="+mn-ea"/>
                <a:sym typeface="+mn-lt"/>
              </a:rPr>
              <a:t>id</a:t>
            </a:r>
            <a:r>
              <a:rPr lang="zh-CN" altLang="en-US" sz="1400" dirty="0">
                <a:cs typeface="+mn-ea"/>
                <a:sym typeface="+mn-lt"/>
              </a:rPr>
              <a:t>必须关联。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这样可以实现关联效果。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如果实现联合删除或者实现同时更新，则如下修改：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#...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 CONSTRAINT </a:t>
            </a:r>
            <a:r>
              <a:rPr lang="en-US" altLang="zh-CN" sz="1400" dirty="0" err="1">
                <a:cs typeface="+mn-ea"/>
                <a:sym typeface="+mn-lt"/>
              </a:rPr>
              <a:t>fk_id</a:t>
            </a:r>
            <a:r>
              <a:rPr lang="en-US" altLang="zh-CN" sz="1400" dirty="0">
                <a:cs typeface="+mn-ea"/>
                <a:sym typeface="+mn-lt"/>
              </a:rPr>
              <a:t> FOREIGN KEY (</a:t>
            </a:r>
            <a:r>
              <a:rPr lang="en-US" altLang="zh-CN" sz="1400" dirty="0" err="1">
                <a:cs typeface="+mn-ea"/>
                <a:sym typeface="+mn-lt"/>
              </a:rPr>
              <a:t>student_id</a:t>
            </a:r>
            <a:r>
              <a:rPr lang="en-US" altLang="zh-CN" sz="1400" dirty="0">
                <a:cs typeface="+mn-ea"/>
                <a:sym typeface="+mn-lt"/>
              </a:rPr>
              <a:t>) REFERENCES Students(id) </a:t>
            </a:r>
            <a:r>
              <a:rPr lang="it-IT" altLang="zh-CN" sz="1400" dirty="0">
                <a:cs typeface="+mn-ea"/>
                <a:sym typeface="+mn-lt"/>
              </a:rPr>
              <a:t>ON DELETE CASCADE ON UPDATE CASCADE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#...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当然，如果使用</a:t>
            </a:r>
            <a:r>
              <a:rPr lang="en-US" altLang="zh-CN" sz="1400" dirty="0" err="1">
                <a:cs typeface="+mn-ea"/>
                <a:sym typeface="+mn-lt"/>
              </a:rPr>
              <a:t>sql</a:t>
            </a:r>
            <a:r>
              <a:rPr lang="zh-CN" altLang="en-US" sz="1400" dirty="0">
                <a:cs typeface="+mn-ea"/>
                <a:sym typeface="+mn-lt"/>
              </a:rPr>
              <a:t>的应用程序对数据安全处理的足够好的话，可以不用外键。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其他数据库的约束优化，可自行查询。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710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4322A-8249-8B99-3572-26B308FD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368E7968-746C-E482-352D-AF68726198DA}"/>
              </a:ext>
            </a:extLst>
          </p:cNvPr>
          <p:cNvSpPr txBox="1"/>
          <p:nvPr/>
        </p:nvSpPr>
        <p:spPr>
          <a:xfrm>
            <a:off x="939072" y="1327585"/>
            <a:ext cx="10515641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对整体数据库和数据表的处理，有增删改查四个操作。</a:t>
            </a:r>
            <a:endParaRPr lang="en-US" altLang="zh-CN" sz="1400" dirty="0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10619A1-7C95-7AB8-D13D-7CB30A7AF007}"/>
              </a:ext>
            </a:extLst>
          </p:cNvPr>
          <p:cNvGrpSpPr/>
          <p:nvPr/>
        </p:nvGrpSpPr>
        <p:grpSpPr>
          <a:xfrm>
            <a:off x="4333357" y="562259"/>
            <a:ext cx="3502882" cy="767611"/>
            <a:chOff x="4333357" y="562259"/>
            <a:chExt cx="3502882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EC71A6AC-EAD1-2F12-3D3C-BAE3E1151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3357" y="562259"/>
              <a:ext cx="350288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数据库与数据表操作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43D5529-13FF-B43B-F00E-81465EFCB123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B9FCD5FF-A98E-BAF2-B498-DE97DA2B39EA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63D4B4BA-8E45-835E-4FA2-4A383FA94764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9A541E59-1FE5-E24A-9747-96B1A309F2C6}"/>
              </a:ext>
            </a:extLst>
          </p:cNvPr>
          <p:cNvSpPr txBox="1"/>
          <p:nvPr/>
        </p:nvSpPr>
        <p:spPr>
          <a:xfrm>
            <a:off x="926863" y="175143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CREATE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（增）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2F30F3A0-C73E-5888-AA45-800150DE4F14}"/>
              </a:ext>
            </a:extLst>
          </p:cNvPr>
          <p:cNvSpPr txBox="1"/>
          <p:nvPr/>
        </p:nvSpPr>
        <p:spPr>
          <a:xfrm>
            <a:off x="939072" y="1996092"/>
            <a:ext cx="10231436" cy="495340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顾名思义，即创建。创建有创建数据库和创建数据表。格式见下面的例子。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cs typeface="+mn-ea"/>
                <a:sym typeface="+mn-lt"/>
              </a:rPr>
              <a:t>创建数据库</a:t>
            </a:r>
            <a:endParaRPr lang="en-US" altLang="zh-CN" sz="1400" b="1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000" dirty="0">
                <a:cs typeface="+mn-ea"/>
                <a:sym typeface="+mn-lt"/>
              </a:rPr>
              <a:t>CREATE DATABASE </a:t>
            </a:r>
            <a:r>
              <a:rPr lang="en-US" altLang="zh-CN" sz="1000" dirty="0" err="1">
                <a:cs typeface="+mn-ea"/>
                <a:sym typeface="+mn-lt"/>
              </a:rPr>
              <a:t>devlesson</a:t>
            </a:r>
            <a:r>
              <a:rPr lang="en-US" altLang="zh-CN" sz="1000" dirty="0">
                <a:cs typeface="+mn-ea"/>
                <a:sym typeface="+mn-lt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altLang="zh-CN" sz="1000" dirty="0">
                <a:cs typeface="+mn-ea"/>
                <a:sym typeface="+mn-lt"/>
              </a:rPr>
              <a:t>USE </a:t>
            </a:r>
            <a:r>
              <a:rPr lang="en-US" altLang="zh-CN" sz="1000" dirty="0" err="1">
                <a:cs typeface="+mn-ea"/>
                <a:sym typeface="+mn-lt"/>
              </a:rPr>
              <a:t>devlesson</a:t>
            </a:r>
            <a:r>
              <a:rPr lang="en-US" altLang="zh-CN" sz="1000" dirty="0">
                <a:cs typeface="+mn-ea"/>
                <a:sym typeface="+mn-lt"/>
              </a:rPr>
              <a:t>; #</a:t>
            </a:r>
            <a:r>
              <a:rPr lang="zh-CN" altLang="en-US" sz="1000" dirty="0">
                <a:cs typeface="+mn-ea"/>
                <a:sym typeface="+mn-lt"/>
              </a:rPr>
              <a:t>使用该数据库</a:t>
            </a:r>
            <a:endParaRPr lang="en-US" altLang="zh-CN" sz="1000" b="1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cs typeface="+mn-ea"/>
                <a:sym typeface="+mn-lt"/>
              </a:rPr>
              <a:t>创建数据表</a:t>
            </a:r>
            <a:endParaRPr lang="en-US" altLang="zh-CN" sz="1400" b="1" dirty="0">
              <a:cs typeface="+mn-ea"/>
              <a:sym typeface="+mn-lt"/>
            </a:endParaRP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CREATE TABLE Students (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id INT AUTO_INCREMENT PRIMARY KEY,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</a:t>
            </a:r>
            <a:r>
              <a:rPr lang="en-US" altLang="zh-CN" sz="1000" b="1" dirty="0" err="1">
                <a:cs typeface="+mn-ea"/>
                <a:sym typeface="+mn-lt"/>
              </a:rPr>
              <a:t>sid</a:t>
            </a:r>
            <a:r>
              <a:rPr lang="en-US" altLang="zh-CN" sz="1000" b="1" dirty="0">
                <a:cs typeface="+mn-ea"/>
                <a:sym typeface="+mn-lt"/>
              </a:rPr>
              <a:t> CHAR(10) NOT NULL UNIQUE,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name VARCHAR(255) NOT NULL,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major VARCHAR(255) NOT NULL,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);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CREATE TABLE Courses (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id INT AUTO_INCREMENT PRIMARY KEY,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</a:t>
            </a:r>
            <a:r>
              <a:rPr lang="en-US" altLang="zh-CN" sz="1000" b="1" dirty="0" err="1">
                <a:cs typeface="+mn-ea"/>
                <a:sym typeface="+mn-lt"/>
              </a:rPr>
              <a:t>cid</a:t>
            </a:r>
            <a:r>
              <a:rPr lang="en-US" altLang="zh-CN" sz="1000" b="1" dirty="0">
                <a:cs typeface="+mn-ea"/>
                <a:sym typeface="+mn-lt"/>
              </a:rPr>
              <a:t> VARCHAR(8) NOT NULL UNIQUE,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title VARCHAR(255) NOT NULL,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credit INT NOT NULL,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time VARCHAR(255)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);</a:t>
            </a:r>
          </a:p>
          <a:p>
            <a:pPr algn="just"/>
            <a:endParaRPr lang="en-US" altLang="zh-CN" sz="1000" b="1" dirty="0">
              <a:cs typeface="+mn-ea"/>
              <a:sym typeface="+mn-lt"/>
            </a:endParaRP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CREATE TABLE Association (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id INT AUTO_INCREMENT PRIMARY KEY,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</a:t>
            </a:r>
            <a:r>
              <a:rPr lang="en-US" altLang="zh-CN" sz="1000" b="1" dirty="0" err="1">
                <a:cs typeface="+mn-ea"/>
                <a:sym typeface="+mn-lt"/>
              </a:rPr>
              <a:t>student_id</a:t>
            </a:r>
            <a:r>
              <a:rPr lang="en-US" altLang="zh-CN" sz="1000" b="1" dirty="0">
                <a:cs typeface="+mn-ea"/>
                <a:sym typeface="+mn-lt"/>
              </a:rPr>
              <a:t> INT,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</a:t>
            </a:r>
            <a:r>
              <a:rPr lang="en-US" altLang="zh-CN" sz="1000" b="1" dirty="0" err="1">
                <a:cs typeface="+mn-ea"/>
                <a:sym typeface="+mn-lt"/>
              </a:rPr>
              <a:t>course_id</a:t>
            </a:r>
            <a:r>
              <a:rPr lang="en-US" altLang="zh-CN" sz="1000" b="1" dirty="0">
                <a:cs typeface="+mn-ea"/>
                <a:sym typeface="+mn-lt"/>
              </a:rPr>
              <a:t> INT,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grade CHAR(2),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CONSTRAINT </a:t>
            </a:r>
            <a:r>
              <a:rPr lang="en-US" altLang="zh-CN" sz="1000" b="1" dirty="0" err="1">
                <a:cs typeface="+mn-ea"/>
                <a:sym typeface="+mn-lt"/>
              </a:rPr>
              <a:t>fk_student_id</a:t>
            </a:r>
            <a:r>
              <a:rPr lang="en-US" altLang="zh-CN" sz="1000" b="1" dirty="0">
                <a:cs typeface="+mn-ea"/>
                <a:sym typeface="+mn-lt"/>
              </a:rPr>
              <a:t> FOREIGN KEY (</a:t>
            </a:r>
            <a:r>
              <a:rPr lang="en-US" altLang="zh-CN" sz="1000" b="1" dirty="0" err="1">
                <a:cs typeface="+mn-ea"/>
                <a:sym typeface="+mn-lt"/>
              </a:rPr>
              <a:t>student_id</a:t>
            </a:r>
            <a:r>
              <a:rPr lang="en-US" altLang="zh-CN" sz="1000" b="1" dirty="0">
                <a:cs typeface="+mn-ea"/>
                <a:sym typeface="+mn-lt"/>
              </a:rPr>
              <a:t>) REFERENCES Students(id),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    CONSTRAINT </a:t>
            </a:r>
            <a:r>
              <a:rPr lang="en-US" altLang="zh-CN" sz="1000" b="1" dirty="0" err="1">
                <a:cs typeface="+mn-ea"/>
                <a:sym typeface="+mn-lt"/>
              </a:rPr>
              <a:t>fk_course_id</a:t>
            </a:r>
            <a:r>
              <a:rPr lang="en-US" altLang="zh-CN" sz="1000" b="1" dirty="0">
                <a:cs typeface="+mn-ea"/>
                <a:sym typeface="+mn-lt"/>
              </a:rPr>
              <a:t> FOREIGN KEY (</a:t>
            </a:r>
            <a:r>
              <a:rPr lang="en-US" altLang="zh-CN" sz="1000" b="1" dirty="0" err="1">
                <a:cs typeface="+mn-ea"/>
                <a:sym typeface="+mn-lt"/>
              </a:rPr>
              <a:t>course_id</a:t>
            </a:r>
            <a:r>
              <a:rPr lang="en-US" altLang="zh-CN" sz="1000" b="1" dirty="0">
                <a:cs typeface="+mn-ea"/>
                <a:sym typeface="+mn-lt"/>
              </a:rPr>
              <a:t>) REFERENCES Courses(id)</a:t>
            </a:r>
          </a:p>
          <a:p>
            <a:pPr algn="just"/>
            <a:r>
              <a:rPr lang="en-US" altLang="zh-CN" sz="1000" b="1" dirty="0">
                <a:cs typeface="+mn-ea"/>
                <a:sym typeface="+mn-lt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45912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8F6A-FFF8-279E-918F-7D055AE0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D04460D4-0C2E-D9CB-3BA8-82F5949E16A0}"/>
              </a:ext>
            </a:extLst>
          </p:cNvPr>
          <p:cNvSpPr txBox="1"/>
          <p:nvPr/>
        </p:nvSpPr>
        <p:spPr>
          <a:xfrm>
            <a:off x="939072" y="1327585"/>
            <a:ext cx="10515641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对整体数据库和数据表的处理，有增删改查四个操作。</a:t>
            </a:r>
            <a:endParaRPr lang="en-US" altLang="zh-CN" sz="1400" dirty="0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8DCFAAC-216E-EB1A-FA0E-B137CF89178E}"/>
              </a:ext>
            </a:extLst>
          </p:cNvPr>
          <p:cNvGrpSpPr/>
          <p:nvPr/>
        </p:nvGrpSpPr>
        <p:grpSpPr>
          <a:xfrm>
            <a:off x="4333357" y="562259"/>
            <a:ext cx="3502882" cy="767611"/>
            <a:chOff x="4333357" y="562259"/>
            <a:chExt cx="3502882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F03666C8-0228-6534-5626-8CBDF2719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3357" y="562259"/>
              <a:ext cx="350288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数据库与数据表操作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A2B83F9-A4B2-C607-52F9-1315E2F31FBB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CBAFDCD2-694F-B88B-2818-D938225D67DD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061AD45E-9B77-8B74-6C63-BA7EB4800427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ACDCA29C-749F-86DF-AF45-B22C37E33891}"/>
              </a:ext>
            </a:extLst>
          </p:cNvPr>
          <p:cNvSpPr txBox="1"/>
          <p:nvPr/>
        </p:nvSpPr>
        <p:spPr>
          <a:xfrm>
            <a:off x="926863" y="175143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SHOW/DESC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（查）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D7B5082E-AECF-6CC7-A9B4-51F1E1DDB233}"/>
              </a:ext>
            </a:extLst>
          </p:cNvPr>
          <p:cNvSpPr txBox="1"/>
          <p:nvPr/>
        </p:nvSpPr>
        <p:spPr>
          <a:xfrm>
            <a:off x="939072" y="1996092"/>
            <a:ext cx="10231436" cy="268855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展示所有数据库、所有数据表，描述表的字段。</a:t>
            </a:r>
            <a:endParaRPr lang="en-US" altLang="zh-CN" sz="1000" b="1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cs typeface="+mn-ea"/>
                <a:sym typeface="+mn-lt"/>
              </a:rPr>
              <a:t>展示数据库、数据表</a:t>
            </a:r>
            <a:endParaRPr lang="en-US" altLang="zh-CN" sz="1400" b="1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SHOW DATABASES;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SHOW TABLES;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cs typeface="+mn-ea"/>
                <a:sym typeface="+mn-lt"/>
              </a:rPr>
              <a:t>描述数据表内容</a:t>
            </a:r>
            <a:endParaRPr lang="en-US" altLang="zh-CN" sz="1400" b="1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DESC Students; # </a:t>
            </a:r>
            <a:r>
              <a:rPr lang="zh-CN" altLang="en-US" sz="1400" dirty="0">
                <a:cs typeface="+mn-ea"/>
                <a:sym typeface="+mn-lt"/>
              </a:rPr>
              <a:t>形如↓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1F347B-D251-0EC6-91D1-C43940EA2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92" y="4315808"/>
            <a:ext cx="8945223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36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E4686-EDC3-C1FA-2406-C291D42B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01C4B698-A0A4-493C-522B-BE5D9792C7ED}"/>
              </a:ext>
            </a:extLst>
          </p:cNvPr>
          <p:cNvSpPr txBox="1"/>
          <p:nvPr/>
        </p:nvSpPr>
        <p:spPr>
          <a:xfrm>
            <a:off x="939072" y="1327585"/>
            <a:ext cx="10515641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对整体数据库和数据表的处理，有增删改查四个操作。</a:t>
            </a:r>
            <a:endParaRPr lang="en-US" altLang="zh-CN" sz="1400" dirty="0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3ED8FC9-C116-230B-40A7-FEC01A350A3C}"/>
              </a:ext>
            </a:extLst>
          </p:cNvPr>
          <p:cNvGrpSpPr/>
          <p:nvPr/>
        </p:nvGrpSpPr>
        <p:grpSpPr>
          <a:xfrm>
            <a:off x="4333357" y="562259"/>
            <a:ext cx="3502882" cy="767611"/>
            <a:chOff x="4333357" y="562259"/>
            <a:chExt cx="3502882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0221EA08-794F-12A3-F82B-FE6B83FCF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3357" y="562259"/>
              <a:ext cx="350288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数据库与数据表操作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AADBED0-7F39-4AA7-0185-A7FB808F9B23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6BF46623-D13F-F6C7-CC52-73850D8482C4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6699F9CA-6AD3-1136-73EE-46CFB7977010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E4699AF7-F78F-579C-8D6E-C335005A8A60}"/>
              </a:ext>
            </a:extLst>
          </p:cNvPr>
          <p:cNvSpPr txBox="1"/>
          <p:nvPr/>
        </p:nvSpPr>
        <p:spPr>
          <a:xfrm>
            <a:off x="926863" y="175143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ALTER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（改）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91B69D19-CADC-EB57-1A77-48426B1507D2}"/>
              </a:ext>
            </a:extLst>
          </p:cNvPr>
          <p:cNvSpPr txBox="1"/>
          <p:nvPr/>
        </p:nvSpPr>
        <p:spPr>
          <a:xfrm>
            <a:off x="939072" y="1996092"/>
            <a:ext cx="10231436" cy="3981220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对每一个数据表的字段，可以进行增加、删除、修改类型等操作。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cs typeface="+mn-ea"/>
                <a:sym typeface="+mn-lt"/>
              </a:rPr>
              <a:t>ALTER TABLE Students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cs typeface="+mn-ea"/>
                <a:sym typeface="+mn-lt"/>
              </a:rPr>
              <a:t>ADD gender VARCHAR(10); -- </a:t>
            </a:r>
            <a:r>
              <a:rPr lang="zh-CN" altLang="en-US" sz="1400" b="1" dirty="0">
                <a:cs typeface="+mn-ea"/>
                <a:sym typeface="+mn-lt"/>
              </a:rPr>
              <a:t>添加字段</a:t>
            </a:r>
          </a:p>
          <a:p>
            <a:pPr algn="just">
              <a:lnSpc>
                <a:spcPct val="150000"/>
              </a:lnSpc>
            </a:pPr>
            <a:endParaRPr lang="zh-CN" altLang="en-US" sz="1400" b="1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cs typeface="+mn-ea"/>
                <a:sym typeface="+mn-lt"/>
              </a:rPr>
              <a:t>ALTER TABLE Students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cs typeface="+mn-ea"/>
                <a:sym typeface="+mn-lt"/>
              </a:rPr>
              <a:t>DROP COLUMN gender; -- </a:t>
            </a:r>
            <a:r>
              <a:rPr lang="zh-CN" altLang="en-US" sz="1400" b="1" dirty="0">
                <a:cs typeface="+mn-ea"/>
                <a:sym typeface="+mn-lt"/>
              </a:rPr>
              <a:t>删除字段</a:t>
            </a:r>
          </a:p>
          <a:p>
            <a:pPr algn="just">
              <a:lnSpc>
                <a:spcPct val="150000"/>
              </a:lnSpc>
            </a:pPr>
            <a:endParaRPr lang="zh-CN" altLang="en-US" sz="1400" b="1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cs typeface="+mn-ea"/>
                <a:sym typeface="+mn-lt"/>
              </a:rPr>
              <a:t>ALTER TABLE Students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cs typeface="+mn-ea"/>
                <a:sym typeface="+mn-lt"/>
              </a:rPr>
              <a:t>MODIFY COLUMN </a:t>
            </a:r>
            <a:r>
              <a:rPr lang="en-US" altLang="zh-CN" sz="1400" b="1" dirty="0" err="1">
                <a:cs typeface="+mn-ea"/>
                <a:sym typeface="+mn-lt"/>
              </a:rPr>
              <a:t>sid</a:t>
            </a:r>
            <a:r>
              <a:rPr lang="en-US" altLang="zh-CN" sz="1400" b="1" dirty="0">
                <a:cs typeface="+mn-ea"/>
                <a:sym typeface="+mn-lt"/>
              </a:rPr>
              <a:t> CHAR(20); -- </a:t>
            </a:r>
            <a:r>
              <a:rPr lang="zh-CN" altLang="en-US" sz="1400" b="1" dirty="0">
                <a:cs typeface="+mn-ea"/>
                <a:sym typeface="+mn-lt"/>
              </a:rPr>
              <a:t>修改字段、</a:t>
            </a:r>
            <a:endParaRPr lang="en-US" altLang="zh-CN" sz="1400" b="1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sz="1400" b="1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cs typeface="+mn-ea"/>
                <a:sym typeface="+mn-lt"/>
              </a:rPr>
              <a:t>ALTER TABLE Association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cs typeface="+mn-ea"/>
                <a:sym typeface="+mn-lt"/>
              </a:rPr>
              <a:t>DROP FOREIGN KEY </a:t>
            </a:r>
            <a:r>
              <a:rPr lang="en-US" altLang="zh-CN" sz="1400" b="1" dirty="0" err="1">
                <a:cs typeface="+mn-ea"/>
                <a:sym typeface="+mn-lt"/>
              </a:rPr>
              <a:t>fk_id</a:t>
            </a:r>
            <a:r>
              <a:rPr lang="en-US" altLang="zh-CN" sz="1400" b="1" dirty="0">
                <a:cs typeface="+mn-ea"/>
                <a:sym typeface="+mn-lt"/>
              </a:rPr>
              <a:t>; -- </a:t>
            </a:r>
            <a:r>
              <a:rPr lang="zh-CN" altLang="en-US" sz="1400" b="1" dirty="0">
                <a:cs typeface="+mn-ea"/>
                <a:sym typeface="+mn-lt"/>
              </a:rPr>
              <a:t>删除外键</a:t>
            </a:r>
            <a:endParaRPr lang="en-US" altLang="zh-CN" sz="1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2273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96D96-FECA-0C67-D5BE-456D6CB3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C69E7B23-44D0-5F95-9991-849EC64E6A19}"/>
              </a:ext>
            </a:extLst>
          </p:cNvPr>
          <p:cNvSpPr txBox="1"/>
          <p:nvPr/>
        </p:nvSpPr>
        <p:spPr>
          <a:xfrm>
            <a:off x="939072" y="1216372"/>
            <a:ext cx="10515641" cy="13401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此前讲述的是对数据表、数据库的操作，现在讲数据表中数据的操作。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CRUD</a:t>
            </a:r>
            <a:r>
              <a:rPr lang="zh-CN" altLang="en-US" dirty="0">
                <a:cs typeface="+mn-ea"/>
                <a:sym typeface="+mn-lt"/>
              </a:rPr>
              <a:t>，代表</a:t>
            </a:r>
            <a:r>
              <a:rPr lang="en-US" altLang="zh-CN" dirty="0">
                <a:cs typeface="+mn-ea"/>
                <a:sym typeface="+mn-lt"/>
              </a:rPr>
              <a:t>Create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Read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Delete</a:t>
            </a:r>
            <a:r>
              <a:rPr lang="zh-CN" altLang="en-US" dirty="0">
                <a:cs typeface="+mn-ea"/>
                <a:sym typeface="+mn-lt"/>
              </a:rPr>
              <a:t>，分别对应数据操作关键字</a:t>
            </a:r>
            <a:r>
              <a:rPr lang="en-US" altLang="zh-CN" dirty="0">
                <a:cs typeface="+mn-ea"/>
                <a:sym typeface="+mn-lt"/>
              </a:rPr>
              <a:t>INSERT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SELECT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DELETE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556937A-5F9F-66A5-05A9-4D98C2AC6DB6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1657F7F3-7681-A4AB-12F1-D13C2822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7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CRUD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FC3AEFF-8454-3976-D68C-6BC550956FF9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B35D3DB8-E552-3131-1B56-0A67A8586F06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749679E3-45CF-5344-5039-1377DC899394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DA9FD17C-A6EA-871F-F612-A896FC29ABBA}"/>
              </a:ext>
            </a:extLst>
          </p:cNvPr>
          <p:cNvSpPr txBox="1"/>
          <p:nvPr/>
        </p:nvSpPr>
        <p:spPr>
          <a:xfrm>
            <a:off x="951577" y="2492845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INSERT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FD62538-1BD1-90F4-A499-0D45B34735C3}"/>
              </a:ext>
            </a:extLst>
          </p:cNvPr>
          <p:cNvSpPr txBox="1"/>
          <p:nvPr/>
        </p:nvSpPr>
        <p:spPr>
          <a:xfrm>
            <a:off x="963786" y="2663359"/>
            <a:ext cx="10231436" cy="522874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用于向数据表插入新纪录。此前创建学生表如下：</a:t>
            </a:r>
            <a:endParaRPr lang="en-US" altLang="zh-CN" sz="2000" dirty="0">
              <a:cs typeface="+mn-ea"/>
              <a:sym typeface="+mn-lt"/>
            </a:endParaRPr>
          </a:p>
          <a:p>
            <a:pPr algn="just"/>
            <a:r>
              <a:rPr lang="en-US" altLang="zh-CN" sz="1200" b="1" dirty="0">
                <a:cs typeface="+mn-ea"/>
                <a:sym typeface="+mn-lt"/>
              </a:rPr>
              <a:t>CREATE TABLE Students (</a:t>
            </a:r>
          </a:p>
          <a:p>
            <a:pPr algn="just"/>
            <a:r>
              <a:rPr lang="en-US" altLang="zh-CN" sz="1200" b="1" dirty="0">
                <a:cs typeface="+mn-ea"/>
                <a:sym typeface="+mn-lt"/>
              </a:rPr>
              <a:t>    id INT AUTO_INCREMENT PRIMARY KEY,</a:t>
            </a:r>
          </a:p>
          <a:p>
            <a:pPr algn="just"/>
            <a:r>
              <a:rPr lang="en-US" altLang="zh-CN" sz="1200" b="1" dirty="0">
                <a:cs typeface="+mn-ea"/>
                <a:sym typeface="+mn-lt"/>
              </a:rPr>
              <a:t>    </a:t>
            </a:r>
            <a:r>
              <a:rPr lang="en-US" altLang="zh-CN" sz="1200" b="1" dirty="0" err="1">
                <a:cs typeface="+mn-ea"/>
                <a:sym typeface="+mn-lt"/>
              </a:rPr>
              <a:t>sid</a:t>
            </a:r>
            <a:r>
              <a:rPr lang="en-US" altLang="zh-CN" sz="1200" b="1" dirty="0">
                <a:cs typeface="+mn-ea"/>
                <a:sym typeface="+mn-lt"/>
              </a:rPr>
              <a:t> CHAR(10) NOT NULL UNIQUE,</a:t>
            </a:r>
          </a:p>
          <a:p>
            <a:pPr algn="just"/>
            <a:r>
              <a:rPr lang="en-US" altLang="zh-CN" sz="1200" b="1" dirty="0">
                <a:cs typeface="+mn-ea"/>
                <a:sym typeface="+mn-lt"/>
              </a:rPr>
              <a:t>    name VARCHAR(255) NOT NULL,</a:t>
            </a:r>
          </a:p>
          <a:p>
            <a:pPr algn="just"/>
            <a:r>
              <a:rPr lang="en-US" altLang="zh-CN" sz="1200" b="1" dirty="0">
                <a:cs typeface="+mn-ea"/>
                <a:sym typeface="+mn-lt"/>
              </a:rPr>
              <a:t>    major VARCHAR(255) NOT NULL,</a:t>
            </a:r>
          </a:p>
          <a:p>
            <a:pPr algn="just"/>
            <a:r>
              <a:rPr lang="en-US" altLang="zh-CN" sz="1200" b="1" dirty="0">
                <a:cs typeface="+mn-ea"/>
                <a:sym typeface="+mn-lt"/>
              </a:rPr>
              <a:t>);</a:t>
            </a:r>
          </a:p>
          <a:p>
            <a:pPr algn="just"/>
            <a:r>
              <a:rPr lang="zh-CN" altLang="en-US" sz="2000" dirty="0">
                <a:cs typeface="+mn-ea"/>
                <a:sym typeface="+mn-lt"/>
              </a:rPr>
              <a:t>插入数据时，格式如下：</a:t>
            </a:r>
            <a:endParaRPr lang="en-US" altLang="zh-CN" sz="2000" dirty="0">
              <a:cs typeface="+mn-ea"/>
              <a:sym typeface="+mn-lt"/>
            </a:endParaRPr>
          </a:p>
          <a:p>
            <a:pPr algn="just"/>
            <a:r>
              <a:rPr lang="en-US" altLang="zh-CN" dirty="0"/>
              <a:t>INSERT INTO Students VALUES (0, '2024000000', 'Alice', 'CS');</a:t>
            </a:r>
          </a:p>
          <a:p>
            <a:pPr algn="just"/>
            <a:r>
              <a:rPr lang="zh-CN" altLang="en-US" sz="2000" dirty="0">
                <a:cs typeface="+mn-ea"/>
                <a:sym typeface="+mn-lt"/>
              </a:rPr>
              <a:t>其中，由于</a:t>
            </a:r>
            <a:r>
              <a:rPr lang="en-US" altLang="zh-CN" sz="2000" dirty="0">
                <a:cs typeface="+mn-ea"/>
                <a:sym typeface="+mn-lt"/>
              </a:rPr>
              <a:t>id</a:t>
            </a:r>
            <a:r>
              <a:rPr lang="zh-CN" altLang="en-US" sz="2000" dirty="0">
                <a:cs typeface="+mn-ea"/>
                <a:sym typeface="+mn-lt"/>
              </a:rPr>
              <a:t>为自增整型，所以可以不赋予其值，</a:t>
            </a:r>
            <a:r>
              <a:rPr lang="en-US" altLang="zh-CN" sz="2000" dirty="0">
                <a:cs typeface="+mn-ea"/>
                <a:sym typeface="+mn-lt"/>
              </a:rPr>
              <a:t>id</a:t>
            </a:r>
            <a:r>
              <a:rPr lang="zh-CN" altLang="en-US" sz="2000" dirty="0">
                <a:cs typeface="+mn-ea"/>
                <a:sym typeface="+mn-lt"/>
              </a:rPr>
              <a:t>会自动增长。</a:t>
            </a:r>
            <a:endParaRPr lang="en-US" altLang="zh-CN" sz="2000" dirty="0">
              <a:cs typeface="+mn-ea"/>
              <a:sym typeface="+mn-lt"/>
            </a:endParaRPr>
          </a:p>
          <a:p>
            <a:pPr algn="just"/>
            <a:r>
              <a:rPr lang="en-US" altLang="zh-CN" sz="2000" dirty="0"/>
              <a:t>INSERT INTO Students (</a:t>
            </a:r>
            <a:r>
              <a:rPr lang="en-US" altLang="zh-CN" sz="2000" dirty="0" err="1"/>
              <a:t>sid,name,major</a:t>
            </a:r>
            <a:r>
              <a:rPr lang="en-US" altLang="zh-CN" sz="2000" dirty="0"/>
              <a:t>) VALUES ('2024000000', 'Alice', 'CS');</a:t>
            </a:r>
          </a:p>
          <a:p>
            <a:pPr algn="just"/>
            <a:r>
              <a:rPr lang="zh-CN" altLang="en-US" sz="2000" dirty="0">
                <a:cs typeface="+mn-ea"/>
                <a:sym typeface="+mn-lt"/>
              </a:rPr>
              <a:t>插入多条记录也可以实现。</a:t>
            </a:r>
            <a:endParaRPr lang="en-US" altLang="zh-CN" sz="2000" dirty="0">
              <a:cs typeface="+mn-ea"/>
              <a:sym typeface="+mn-lt"/>
            </a:endParaRPr>
          </a:p>
          <a:p>
            <a:pPr algn="just"/>
            <a:r>
              <a:rPr lang="en-US" altLang="zh-CN" dirty="0"/>
              <a:t>INSERT INTO Students (</a:t>
            </a:r>
            <a:r>
              <a:rPr lang="en-US" altLang="zh-CN" dirty="0" err="1"/>
              <a:t>sid</a:t>
            </a:r>
            <a:r>
              <a:rPr lang="en-US" altLang="zh-CN" dirty="0"/>
              <a:t>, name, major) VALUES ('2024000000', 'Alice', 'CS'), ('2024000001', 'Bob', 'EE');</a:t>
            </a:r>
          </a:p>
          <a:p>
            <a:pPr algn="just"/>
            <a:r>
              <a:rPr lang="en-US" altLang="zh-CN" dirty="0"/>
              <a:t>*</a:t>
            </a:r>
            <a:r>
              <a:rPr lang="zh-CN" altLang="en-US" dirty="0"/>
              <a:t>数据导入</a:t>
            </a:r>
            <a:r>
              <a:rPr lang="en-US" altLang="zh-CN" dirty="0"/>
              <a:t>*</a:t>
            </a:r>
          </a:p>
          <a:p>
            <a:pPr algn="just"/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5875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19496-83C5-46C9-1FBE-CC87F40A2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7D518EF8-6EAB-6327-3367-963A9CA0B85B}"/>
              </a:ext>
            </a:extLst>
          </p:cNvPr>
          <p:cNvSpPr txBox="1"/>
          <p:nvPr/>
        </p:nvSpPr>
        <p:spPr>
          <a:xfrm>
            <a:off x="939072" y="1216372"/>
            <a:ext cx="10515641" cy="13401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此前讲述的是对数据表、数据库的操作，现在讲数据表中数据的操作。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CRUD</a:t>
            </a:r>
            <a:r>
              <a:rPr lang="zh-CN" altLang="en-US" dirty="0">
                <a:cs typeface="+mn-ea"/>
                <a:sym typeface="+mn-lt"/>
              </a:rPr>
              <a:t>，代表</a:t>
            </a:r>
            <a:r>
              <a:rPr lang="en-US" altLang="zh-CN" dirty="0">
                <a:cs typeface="+mn-ea"/>
                <a:sym typeface="+mn-lt"/>
              </a:rPr>
              <a:t>Create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Read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Delete</a:t>
            </a:r>
            <a:r>
              <a:rPr lang="zh-CN" altLang="en-US" dirty="0">
                <a:cs typeface="+mn-ea"/>
                <a:sym typeface="+mn-lt"/>
              </a:rPr>
              <a:t>，分别对应数据操作关键字</a:t>
            </a:r>
            <a:r>
              <a:rPr lang="en-US" altLang="zh-CN" dirty="0">
                <a:cs typeface="+mn-ea"/>
                <a:sym typeface="+mn-lt"/>
              </a:rPr>
              <a:t>INSERT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SELECT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DELETE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CA04380-A32C-98E7-D2B4-F67B3FDD8CEF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2327083B-6510-2957-D827-69BA07F88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7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CRUD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5730B84-4376-D04B-B129-F8DAF5C751A7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A821B5D8-5655-E443-47E8-F01699BA39E4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C27749C1-3559-8F78-2CA0-609F5834647C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C4C6B4F4-FBAD-A1F8-7C3E-9DB745526B68}"/>
              </a:ext>
            </a:extLst>
          </p:cNvPr>
          <p:cNvSpPr txBox="1"/>
          <p:nvPr/>
        </p:nvSpPr>
        <p:spPr>
          <a:xfrm>
            <a:off x="951577" y="2492845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SELECT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F76AEB6E-4353-B313-45D3-31CF65139A81}"/>
              </a:ext>
            </a:extLst>
          </p:cNvPr>
          <p:cNvSpPr txBox="1"/>
          <p:nvPr/>
        </p:nvSpPr>
        <p:spPr>
          <a:xfrm>
            <a:off x="963786" y="2663359"/>
            <a:ext cx="10231436" cy="378219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cs typeface="+mn-ea"/>
                <a:sym typeface="+mn-lt"/>
              </a:rPr>
              <a:t>SELECT</a:t>
            </a:r>
            <a:r>
              <a:rPr lang="zh-CN" altLang="en-US" sz="2000" dirty="0">
                <a:cs typeface="+mn-ea"/>
                <a:sym typeface="+mn-lt"/>
              </a:rPr>
              <a:t>用于在数据表中查询记录。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cs typeface="+mn-ea"/>
                <a:sym typeface="+mn-lt"/>
              </a:rPr>
              <a:t>基础操作</a:t>
            </a:r>
            <a:endParaRPr lang="en-US" altLang="zh-CN" sz="2000" b="1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cs typeface="+mn-ea"/>
                <a:sym typeface="+mn-lt"/>
              </a:rPr>
              <a:t>SELECT * FROM Students; #</a:t>
            </a:r>
            <a:r>
              <a:rPr lang="zh-CN" altLang="en-US" sz="2000" dirty="0">
                <a:cs typeface="+mn-ea"/>
                <a:sym typeface="+mn-lt"/>
              </a:rPr>
              <a:t>用于取出表内所有内容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cs typeface="+mn-ea"/>
                <a:sym typeface="+mn-lt"/>
              </a:rPr>
              <a:t>SELECT </a:t>
            </a:r>
            <a:r>
              <a:rPr lang="en-US" altLang="zh-CN" sz="2000" dirty="0" err="1">
                <a:cs typeface="+mn-ea"/>
                <a:sym typeface="+mn-lt"/>
              </a:rPr>
              <a:t>sid,name,major</a:t>
            </a:r>
            <a:r>
              <a:rPr lang="en-US" altLang="zh-CN" sz="2000" dirty="0">
                <a:cs typeface="+mn-ea"/>
                <a:sym typeface="+mn-lt"/>
              </a:rPr>
              <a:t> FROM Students; #</a:t>
            </a:r>
            <a:r>
              <a:rPr lang="zh-CN" altLang="en-US" sz="2000" dirty="0">
                <a:cs typeface="+mn-ea"/>
                <a:sym typeface="+mn-lt"/>
              </a:rPr>
              <a:t>取出表内部分字段的所有内容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2000" b="1" dirty="0">
                <a:cs typeface="+mn-ea"/>
                <a:sym typeface="+mn-lt"/>
              </a:rPr>
              <a:t>WHERE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用于在查询时进行过滤匹配。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例如</a:t>
            </a:r>
            <a:r>
              <a:rPr lang="en-US" altLang="zh-CN" sz="2000" dirty="0">
                <a:cs typeface="+mn-ea"/>
                <a:sym typeface="+mn-lt"/>
              </a:rPr>
              <a:t>SELECT * FROM Students WHERE id&lt;5;</a:t>
            </a:r>
          </a:p>
          <a:p>
            <a:pPr algn="just">
              <a:lnSpc>
                <a:spcPct val="150000"/>
              </a:lnSpc>
            </a:pP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8759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02626-B499-41A3-5359-86145FA0E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D16831AC-790D-AAC4-541D-5DF6C5740C4E}"/>
              </a:ext>
            </a:extLst>
          </p:cNvPr>
          <p:cNvGrpSpPr/>
          <p:nvPr/>
        </p:nvGrpSpPr>
        <p:grpSpPr>
          <a:xfrm>
            <a:off x="8067277" y="1642053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410FE5DA-9217-D50C-8E45-1442F7C1DCE9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8DF8DFD1-C76F-4EF9-1037-A1BB5CDA0672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D3A2522-DEE1-D54C-49A0-FED0359E06C6}"/>
              </a:ext>
            </a:extLst>
          </p:cNvPr>
          <p:cNvGrpSpPr/>
          <p:nvPr/>
        </p:nvGrpSpPr>
        <p:grpSpPr>
          <a:xfrm flipH="1">
            <a:off x="4964441" y="1660207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1AD300AB-E9D3-92FD-CF0A-E4E5C10FDF99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698828DD-7D44-862C-5F4F-3376F91C58C2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1B49A878-F3EA-5E9D-3361-6828CD7F8681}"/>
              </a:ext>
            </a:extLst>
          </p:cNvPr>
          <p:cNvSpPr/>
          <p:nvPr/>
        </p:nvSpPr>
        <p:spPr>
          <a:xfrm>
            <a:off x="36133" y="5383443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DDD64E7-BF81-91B9-18ED-7D84A1F6AAB9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6F123B20-5786-CB39-0E7E-FEC9FE8FD5E4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30C07835-691D-CA45-E1BF-D53CCC6C7D34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The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ACA0D-DCAC-08CC-D28A-C5EB00986FC9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468BE7AD-D404-9424-86A8-B3A2D7192846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0E8E8F01-E80E-36B9-2B4F-FEA62A008FA9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600" b="1" dirty="0">
                  <a:cs typeface="+mn-ea"/>
                  <a:sym typeface="+mn-lt"/>
                </a:rPr>
                <a:t>of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1FD3AE1-1DFE-F895-7C59-943C3349F364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293F2F6A-0623-C932-A7B0-15D6FEBB0CB1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A674824B-D8F2-D0CE-0657-6976CCD61D32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Zen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C7C7B78-38D1-A406-1B57-12C2D5A0333F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1674DCF1-C797-2BB2-C8CC-ED7412229510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6883A0BE-E974-A242-8CE1-6B411FBF771F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CF</a:t>
              </a:r>
            </a:p>
            <a:p>
              <a:pPr>
                <a:lnSpc>
                  <a:spcPct val="100000"/>
                </a:lnSpc>
              </a:pPr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IT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340F91F-0853-EFB9-7CB2-1F33058D1998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741B88C9-7614-6E36-4E71-29B1FEEC0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3775" y="562259"/>
              <a:ext cx="9220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输出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2AA530E-0760-C034-FFDF-5B4B57A8EB52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A21CE53E-CBCA-C2B4-3D90-0DA38CBFFF08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9AE2183B-9DC6-3E3F-F525-6B69104E8CCF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669E8E-D932-77A0-09DD-30DECB61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56" y="1615122"/>
            <a:ext cx="2581288" cy="25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D1F03770-B98F-0204-3301-FFCA63EA7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142" y="1633442"/>
            <a:ext cx="15311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输出函数：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print</a:t>
            </a:r>
            <a:endParaRPr lang="zh-CN" altLang="en-US"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D03C34E0-E2DF-8726-275D-F551D6F99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031" y="2271556"/>
            <a:ext cx="722986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Python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print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函数实现输出，可以将括号中的内容输出到终端。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print() 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函数可以接受多个参数，用逗号分隔，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此时输出会自动添加一个空格，并且会在输出结束时自动换行。</a:t>
            </a:r>
          </a:p>
          <a:p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print("Hello, 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HnuSec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!")</a:t>
            </a:r>
          </a:p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print(</a:t>
            </a:r>
            <a:r>
              <a:rPr lang="en-US" altLang="zh-CN" b="1" dirty="0">
                <a:cs typeface="+mn-ea"/>
                <a:sym typeface="+mn-lt"/>
              </a:rPr>
              <a:t>"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Hello</a:t>
            </a:r>
            <a:r>
              <a:rPr lang="en-US" altLang="zh-CN" b="1" dirty="0">
                <a:cs typeface="+mn-ea"/>
                <a:sym typeface="+mn-lt"/>
              </a:rPr>
              <a:t>"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dirty="0">
                <a:cs typeface="+mn-ea"/>
                <a:sym typeface="+mn-lt"/>
              </a:rPr>
              <a:t>"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HnuSec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!")</a:t>
            </a:r>
          </a:p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如果想要设置输出的间隔符和结束符，可以使用 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sep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和 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end 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参数。</a:t>
            </a:r>
          </a:p>
          <a:p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print("Hello", </a:t>
            </a:r>
            <a:r>
              <a:rPr lang="en-US" altLang="zh-CN" b="1" dirty="0">
                <a:cs typeface="+mn-ea"/>
                <a:sym typeface="+mn-lt"/>
              </a:rPr>
              <a:t>"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HnuSec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!", 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sep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=", ", end="!\n")</a:t>
            </a:r>
          </a:p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2*</a:t>
            </a:r>
          </a:p>
        </p:txBody>
      </p:sp>
    </p:spTree>
    <p:extLst>
      <p:ext uri="{BB962C8B-B14F-4D97-AF65-F5344CB8AC3E}">
        <p14:creationId xmlns:p14="http://schemas.microsoft.com/office/powerpoint/2010/main" val="1567670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12625-82A3-A8ED-E707-B0F7876C3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8FAEF98D-626A-B7C4-C901-0B0FAC5FC7FE}"/>
              </a:ext>
            </a:extLst>
          </p:cNvPr>
          <p:cNvSpPr txBox="1"/>
          <p:nvPr/>
        </p:nvSpPr>
        <p:spPr>
          <a:xfrm>
            <a:off x="939072" y="1216372"/>
            <a:ext cx="10515641" cy="13401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此前讲述的是对数据表、数据库的操作，现在讲数据表中数据的操作。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CRUD</a:t>
            </a:r>
            <a:r>
              <a:rPr lang="zh-CN" altLang="en-US" dirty="0">
                <a:cs typeface="+mn-ea"/>
                <a:sym typeface="+mn-lt"/>
              </a:rPr>
              <a:t>，代表</a:t>
            </a:r>
            <a:r>
              <a:rPr lang="en-US" altLang="zh-CN" dirty="0">
                <a:cs typeface="+mn-ea"/>
                <a:sym typeface="+mn-lt"/>
              </a:rPr>
              <a:t>Create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Read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Delete</a:t>
            </a:r>
            <a:r>
              <a:rPr lang="zh-CN" altLang="en-US" dirty="0">
                <a:cs typeface="+mn-ea"/>
                <a:sym typeface="+mn-lt"/>
              </a:rPr>
              <a:t>，分别对应数据操作关键字</a:t>
            </a:r>
            <a:r>
              <a:rPr lang="en-US" altLang="zh-CN" dirty="0">
                <a:cs typeface="+mn-ea"/>
                <a:sym typeface="+mn-lt"/>
              </a:rPr>
              <a:t>INSERT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SELECT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DELETE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04A11AF-B46B-BA00-CCB6-075A2A6FAF21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2BA9DE6E-5C59-2D92-2A05-77EEE8832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7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CRUD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AC19957-D471-9859-DB8F-F7F503E04944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607B828D-F04F-5FF5-AFDB-A6B57C2CE374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0A957E5C-40C8-4703-734D-C66C8CDCA9CB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7A0B00F2-8770-5D50-BF7B-F09F1F679FEE}"/>
              </a:ext>
            </a:extLst>
          </p:cNvPr>
          <p:cNvSpPr txBox="1"/>
          <p:nvPr/>
        </p:nvSpPr>
        <p:spPr>
          <a:xfrm>
            <a:off x="951577" y="240634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SELECT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1286ECE3-4E99-3F61-779F-054CB96DDBDB}"/>
              </a:ext>
            </a:extLst>
          </p:cNvPr>
          <p:cNvSpPr txBox="1"/>
          <p:nvPr/>
        </p:nvSpPr>
        <p:spPr>
          <a:xfrm>
            <a:off x="963786" y="2601574"/>
            <a:ext cx="10231436" cy="4059190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cs typeface="+mn-ea"/>
                <a:sym typeface="+mn-lt"/>
              </a:rPr>
              <a:t>LIKE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使用</a:t>
            </a:r>
            <a:r>
              <a:rPr lang="en-US" altLang="zh-CN" sz="2000" dirty="0">
                <a:cs typeface="+mn-ea"/>
                <a:sym typeface="+mn-lt"/>
              </a:rPr>
              <a:t>LIKE</a:t>
            </a:r>
            <a:r>
              <a:rPr lang="zh-CN" altLang="en-US" sz="2000" dirty="0">
                <a:cs typeface="+mn-ea"/>
                <a:sym typeface="+mn-lt"/>
              </a:rPr>
              <a:t>可以模糊匹配数据，实现类似关键词检索数据的效果。例如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/>
              <a:t>SELECT * FROM Students WHERE name LIKE 'A%'; # %:</a:t>
            </a:r>
            <a:r>
              <a:rPr lang="zh-CN" altLang="en-US" dirty="0"/>
              <a:t>模糊匹配。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b="1" dirty="0"/>
              <a:t>IN</a:t>
            </a:r>
          </a:p>
          <a:p>
            <a:pPr algn="just">
              <a:lnSpc>
                <a:spcPct val="150000"/>
              </a:lnSpc>
            </a:pPr>
            <a:r>
              <a:rPr lang="zh-CN" altLang="en-US" dirty="0"/>
              <a:t>如果在过滤数据的时候，只想让某些字段数据在几个字符串中确定，可以用</a:t>
            </a:r>
            <a:r>
              <a:rPr lang="en-US" altLang="zh-CN" dirty="0"/>
              <a:t>IN</a:t>
            </a:r>
            <a:r>
              <a:rPr lang="zh-CN" altLang="en-US" dirty="0"/>
              <a:t>关键字。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SELECT * FROM Students WHERE major IN ('Physics', 'Biology');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cs typeface="+mn-ea"/>
                <a:sym typeface="+mn-lt"/>
              </a:rPr>
              <a:t>NULL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创建数据表时如果未为某些字段分配数据，则可以使用</a:t>
            </a:r>
            <a:r>
              <a:rPr lang="en-US" altLang="zh-CN" sz="2000" dirty="0">
                <a:cs typeface="+mn-ea"/>
                <a:sym typeface="+mn-lt"/>
              </a:rPr>
              <a:t>ISNULL</a:t>
            </a:r>
            <a:r>
              <a:rPr lang="zh-CN" altLang="en-US" sz="2000" dirty="0">
                <a:cs typeface="+mn-ea"/>
                <a:sym typeface="+mn-lt"/>
              </a:rPr>
              <a:t>和</a:t>
            </a:r>
            <a:r>
              <a:rPr lang="en-US" altLang="zh-CN" sz="2000" dirty="0">
                <a:cs typeface="+mn-ea"/>
                <a:sym typeface="+mn-lt"/>
              </a:rPr>
              <a:t>NOT ISNULL</a:t>
            </a:r>
            <a:r>
              <a:rPr lang="zh-CN" altLang="en-US" sz="2000" dirty="0">
                <a:cs typeface="+mn-ea"/>
                <a:sym typeface="+mn-lt"/>
              </a:rPr>
              <a:t>函数实现判断是否为空。例如</a:t>
            </a:r>
            <a:r>
              <a:rPr lang="en-US" altLang="zh-CN" dirty="0"/>
              <a:t>SELECT * FROM Association WHERE ISNULL(grade);</a:t>
            </a: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3390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B4721-E51C-5EA0-84C5-45985558E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76EA35C8-3703-E35B-AFF1-5C45E856BD30}"/>
              </a:ext>
            </a:extLst>
          </p:cNvPr>
          <p:cNvSpPr txBox="1"/>
          <p:nvPr/>
        </p:nvSpPr>
        <p:spPr>
          <a:xfrm>
            <a:off x="939072" y="1216372"/>
            <a:ext cx="10515641" cy="13401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此前讲述的是对数据表、数据库的操作，现在讲数据表中数据的操作。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CRUD</a:t>
            </a:r>
            <a:r>
              <a:rPr lang="zh-CN" altLang="en-US" dirty="0">
                <a:cs typeface="+mn-ea"/>
                <a:sym typeface="+mn-lt"/>
              </a:rPr>
              <a:t>，代表</a:t>
            </a:r>
            <a:r>
              <a:rPr lang="en-US" altLang="zh-CN" dirty="0">
                <a:cs typeface="+mn-ea"/>
                <a:sym typeface="+mn-lt"/>
              </a:rPr>
              <a:t>Create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Read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Delete</a:t>
            </a:r>
            <a:r>
              <a:rPr lang="zh-CN" altLang="en-US" dirty="0">
                <a:cs typeface="+mn-ea"/>
                <a:sym typeface="+mn-lt"/>
              </a:rPr>
              <a:t>，分别对应数据操作关键字</a:t>
            </a:r>
            <a:r>
              <a:rPr lang="en-US" altLang="zh-CN" dirty="0">
                <a:cs typeface="+mn-ea"/>
                <a:sym typeface="+mn-lt"/>
              </a:rPr>
              <a:t>INSERT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SELECT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DELETE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B1473F8-9C79-58C8-00F6-89295BD41B0C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876C145C-D18D-4378-7D82-4F96FAAB1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7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CRUD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54DE022-9C94-C09F-A8B1-13CA72DC55CF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B88867DF-0A8E-12A6-47C2-DFF27543D4B8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54908954-B0DD-E78D-5BC3-C75D49EC083E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37AEE38D-842A-E4C9-5AB0-41B1A02B0E67}"/>
              </a:ext>
            </a:extLst>
          </p:cNvPr>
          <p:cNvSpPr txBox="1"/>
          <p:nvPr/>
        </p:nvSpPr>
        <p:spPr>
          <a:xfrm>
            <a:off x="951577" y="240634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SELECT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CF4DC05B-C382-924B-DB0B-FE866D134C9E}"/>
              </a:ext>
            </a:extLst>
          </p:cNvPr>
          <p:cNvSpPr txBox="1"/>
          <p:nvPr/>
        </p:nvSpPr>
        <p:spPr>
          <a:xfrm>
            <a:off x="963786" y="2601574"/>
            <a:ext cx="10231436" cy="318202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cs typeface="+mn-ea"/>
                <a:sym typeface="+mn-lt"/>
              </a:rPr>
              <a:t>AND/OR/NOT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逻辑运算符，可以组合选择更细化的数据。例如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/>
              <a:t>SELECT * FROM Students WHERE name LIKE 'D%' AND NOT major IN ('Computer Science', 'Mathematics');</a:t>
            </a:r>
          </a:p>
          <a:p>
            <a:pPr algn="just">
              <a:lnSpc>
                <a:spcPct val="150000"/>
              </a:lnSpc>
            </a:pPr>
            <a:r>
              <a:rPr lang="zh-CN" altLang="en-US" dirty="0"/>
              <a:t>选择所有姓名以 </a:t>
            </a:r>
            <a:r>
              <a:rPr lang="en-US" altLang="zh-CN" dirty="0"/>
              <a:t>D </a:t>
            </a:r>
            <a:r>
              <a:rPr lang="zh-CN" altLang="en-US" dirty="0"/>
              <a:t>开头且专业不是计算机科学或者数学的学生。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5046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CD6FB-C79A-06BE-D563-FD18E31C7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3C83FA1F-7CF8-1D29-0A8F-5A76A37C2CAB}"/>
              </a:ext>
            </a:extLst>
          </p:cNvPr>
          <p:cNvSpPr txBox="1"/>
          <p:nvPr/>
        </p:nvSpPr>
        <p:spPr>
          <a:xfrm>
            <a:off x="939072" y="1216372"/>
            <a:ext cx="10515641" cy="13401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此前讲述的是对数据表、数据库的操作，现在讲数据表中数据的操作。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CRUD</a:t>
            </a:r>
            <a:r>
              <a:rPr lang="zh-CN" altLang="en-US" dirty="0">
                <a:cs typeface="+mn-ea"/>
                <a:sym typeface="+mn-lt"/>
              </a:rPr>
              <a:t>，代表</a:t>
            </a:r>
            <a:r>
              <a:rPr lang="en-US" altLang="zh-CN" dirty="0">
                <a:cs typeface="+mn-ea"/>
                <a:sym typeface="+mn-lt"/>
              </a:rPr>
              <a:t>Create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Read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Delete</a:t>
            </a:r>
            <a:r>
              <a:rPr lang="zh-CN" altLang="en-US" dirty="0">
                <a:cs typeface="+mn-ea"/>
                <a:sym typeface="+mn-lt"/>
              </a:rPr>
              <a:t>，分别对应数据操作关键字</a:t>
            </a:r>
            <a:r>
              <a:rPr lang="en-US" altLang="zh-CN" dirty="0">
                <a:cs typeface="+mn-ea"/>
                <a:sym typeface="+mn-lt"/>
              </a:rPr>
              <a:t>INSERT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SELECT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DELETE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B26F9BD-8604-80A8-809F-27182A85497B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625A9B28-4B3C-78A6-6ED8-C4B71723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7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CRUD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D90A597-0C44-9C87-E334-3D866AFC72BA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3689086D-E3D8-72FA-50F8-4D7BE6174201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D293BB00-320A-B423-98A7-A34DD825573E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FCC0FBB4-982A-479C-A32D-D9392059E98E}"/>
              </a:ext>
            </a:extLst>
          </p:cNvPr>
          <p:cNvSpPr txBox="1"/>
          <p:nvPr/>
        </p:nvSpPr>
        <p:spPr>
          <a:xfrm>
            <a:off x="951577" y="240634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SELECT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8C7CD4B-CD11-774F-5719-6532E496C955}"/>
              </a:ext>
            </a:extLst>
          </p:cNvPr>
          <p:cNvSpPr txBox="1"/>
          <p:nvPr/>
        </p:nvSpPr>
        <p:spPr>
          <a:xfrm>
            <a:off x="969081" y="2861657"/>
            <a:ext cx="10231436" cy="3274360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cs typeface="+mn-ea"/>
                <a:sym typeface="+mn-lt"/>
              </a:rPr>
              <a:t>COUNT/MAX/MIN/SUM/AVG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分别对应计数、最大值、最小值、求和、平均值。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不难理解，这些是用于数学处理的函数。例如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 </a:t>
            </a:r>
            <a:r>
              <a:rPr lang="en-US" altLang="zh-CN" dirty="0"/>
              <a:t>SELECT MIN(</a:t>
            </a:r>
            <a:r>
              <a:rPr lang="en-US" altLang="zh-CN" dirty="0" err="1"/>
              <a:t>sid</a:t>
            </a:r>
            <a:r>
              <a:rPr lang="en-US" altLang="zh-CN" dirty="0"/>
              <a:t>) FROM Students;</a:t>
            </a:r>
          </a:p>
          <a:p>
            <a:pPr algn="just">
              <a:lnSpc>
                <a:spcPct val="150000"/>
              </a:lnSpc>
            </a:pPr>
            <a:r>
              <a:rPr lang="zh-CN" altLang="en-US" dirty="0"/>
              <a:t>用于选择学号最小的学生的学号。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注意，求和、平均值等不适用于非数字型类型，例如求和的同时又查询姓名会出错，因为姓名无法求和。</a:t>
            </a: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7056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19BCE-9992-838D-522B-DBCAAB773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C906E139-20ED-6E69-D11A-C52BCE60E2FD}"/>
              </a:ext>
            </a:extLst>
          </p:cNvPr>
          <p:cNvSpPr txBox="1"/>
          <p:nvPr/>
        </p:nvSpPr>
        <p:spPr>
          <a:xfrm>
            <a:off x="939072" y="1216372"/>
            <a:ext cx="10515641" cy="13401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此前讲述的是对数据表、数据库的操作，现在讲数据表中数据的操作。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CRUD</a:t>
            </a:r>
            <a:r>
              <a:rPr lang="zh-CN" altLang="en-US" dirty="0">
                <a:cs typeface="+mn-ea"/>
                <a:sym typeface="+mn-lt"/>
              </a:rPr>
              <a:t>，代表</a:t>
            </a:r>
            <a:r>
              <a:rPr lang="en-US" altLang="zh-CN" dirty="0">
                <a:cs typeface="+mn-ea"/>
                <a:sym typeface="+mn-lt"/>
              </a:rPr>
              <a:t>Create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Read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Delete</a:t>
            </a:r>
            <a:r>
              <a:rPr lang="zh-CN" altLang="en-US" dirty="0">
                <a:cs typeface="+mn-ea"/>
                <a:sym typeface="+mn-lt"/>
              </a:rPr>
              <a:t>，分别对应数据操作关键字</a:t>
            </a:r>
            <a:r>
              <a:rPr lang="en-US" altLang="zh-CN" dirty="0">
                <a:cs typeface="+mn-ea"/>
                <a:sym typeface="+mn-lt"/>
              </a:rPr>
              <a:t>INSERT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SELECT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DELETE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A96BE97-1E41-768B-3223-0ACB29135CBF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237CAF9F-26C4-22A3-802F-5C44D009A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7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CRUD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F44238D-E051-2E39-05E8-230C4760E4FC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E8120DF4-8631-6AC7-EE76-1C13465D1F56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35DE7756-9C61-3F29-B97B-2269D30CDE0A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E375406E-4EED-5311-C0D3-71EF612A18A9}"/>
              </a:ext>
            </a:extLst>
          </p:cNvPr>
          <p:cNvSpPr txBox="1"/>
          <p:nvPr/>
        </p:nvSpPr>
        <p:spPr>
          <a:xfrm>
            <a:off x="951577" y="240634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SELECT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712F749E-859E-BD49-0757-B21CF66BFA85}"/>
              </a:ext>
            </a:extLst>
          </p:cNvPr>
          <p:cNvSpPr txBox="1"/>
          <p:nvPr/>
        </p:nvSpPr>
        <p:spPr>
          <a:xfrm>
            <a:off x="969081" y="2861657"/>
            <a:ext cx="10231436" cy="3740000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cs typeface="+mn-ea"/>
                <a:sym typeface="+mn-lt"/>
              </a:rPr>
              <a:t>GROUP BY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用于数据分组。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例如</a:t>
            </a:r>
            <a:r>
              <a:rPr lang="en-US" altLang="zh-CN" dirty="0"/>
              <a:t>SELECT major, COUNT(*) FROM Students GROUP BY major;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此时的意义是让数据库查找以专业为分组的每个专业的人数。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除此之外，可以为上述的</a:t>
            </a:r>
            <a:r>
              <a:rPr lang="en-US" altLang="zh-CN" sz="2000" dirty="0">
                <a:cs typeface="+mn-ea"/>
                <a:sym typeface="+mn-lt"/>
              </a:rPr>
              <a:t>COUNT(*)</a:t>
            </a:r>
            <a:r>
              <a:rPr lang="zh-CN" altLang="en-US" sz="2000" dirty="0">
                <a:cs typeface="+mn-ea"/>
                <a:sym typeface="+mn-lt"/>
              </a:rPr>
              <a:t>赋予名字，如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/>
              <a:t>SELECT major, COUNT(*) </a:t>
            </a:r>
            <a:r>
              <a:rPr lang="en-US" altLang="zh-CN" sz="2000" dirty="0" err="1"/>
              <a:t>the_count</a:t>
            </a:r>
            <a:r>
              <a:rPr lang="en-US" altLang="zh-CN" sz="2000" dirty="0"/>
              <a:t> FROM Students GROUP BY major;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如果选择的字段未分组，会出错。</a:t>
            </a:r>
            <a:r>
              <a:rPr lang="en-US" altLang="zh-CN" dirty="0"/>
              <a:t>SELECT </a:t>
            </a:r>
            <a:r>
              <a:rPr lang="en-US" altLang="zh-CN" dirty="0" err="1"/>
              <a:t>sid</a:t>
            </a:r>
            <a:r>
              <a:rPr lang="en-US" altLang="zh-CN" dirty="0"/>
              <a:t>, major, COUNT(*) </a:t>
            </a:r>
            <a:r>
              <a:rPr lang="en-US" altLang="zh-CN" dirty="0" err="1"/>
              <a:t>student_count</a:t>
            </a:r>
            <a:r>
              <a:rPr lang="en-US" altLang="zh-CN" dirty="0"/>
              <a:t> FROM Students GROUP BY major;</a:t>
            </a:r>
            <a:r>
              <a:rPr lang="zh-CN" altLang="en-US" dirty="0"/>
              <a:t>，因为显示数据时</a:t>
            </a:r>
            <a:r>
              <a:rPr lang="en-US" altLang="zh-CN" dirty="0" err="1"/>
              <a:t>sid</a:t>
            </a:r>
            <a:r>
              <a:rPr lang="zh-CN" altLang="en-US" dirty="0"/>
              <a:t>和</a:t>
            </a:r>
            <a:r>
              <a:rPr lang="en-US" altLang="zh-CN" dirty="0"/>
              <a:t>major</a:t>
            </a:r>
            <a:r>
              <a:rPr lang="zh-CN" altLang="en-US" dirty="0"/>
              <a:t>之间存在绑定，输出会出现混淆矛盾。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63947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1B6B6-08B0-0C2B-535A-33025425E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AAFE9727-9FCF-0CD4-0D0D-0D16BA407AF8}"/>
              </a:ext>
            </a:extLst>
          </p:cNvPr>
          <p:cNvSpPr txBox="1"/>
          <p:nvPr/>
        </p:nvSpPr>
        <p:spPr>
          <a:xfrm>
            <a:off x="939072" y="1216372"/>
            <a:ext cx="10515641" cy="13401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此前讲述的是对数据表、数据库的操作，现在讲数据表中数据的操作。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CRUD</a:t>
            </a:r>
            <a:r>
              <a:rPr lang="zh-CN" altLang="en-US" dirty="0">
                <a:cs typeface="+mn-ea"/>
                <a:sym typeface="+mn-lt"/>
              </a:rPr>
              <a:t>，代表</a:t>
            </a:r>
            <a:r>
              <a:rPr lang="en-US" altLang="zh-CN" dirty="0">
                <a:cs typeface="+mn-ea"/>
                <a:sym typeface="+mn-lt"/>
              </a:rPr>
              <a:t>Create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Read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Delete</a:t>
            </a:r>
            <a:r>
              <a:rPr lang="zh-CN" altLang="en-US" dirty="0">
                <a:cs typeface="+mn-ea"/>
                <a:sym typeface="+mn-lt"/>
              </a:rPr>
              <a:t>，分别对应数据操作关键字</a:t>
            </a:r>
            <a:r>
              <a:rPr lang="en-US" altLang="zh-CN" dirty="0">
                <a:cs typeface="+mn-ea"/>
                <a:sym typeface="+mn-lt"/>
              </a:rPr>
              <a:t>INSERT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SELECT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DELETE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A1418E-94E5-6B82-DA7C-28576D97B9E5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AE8D9326-B1C3-D2F1-E6EE-881E9D498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7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CRUD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3C5B561-31B2-F337-1D69-87AEAA3AE942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94665E35-CE70-784B-6696-FCEB472DDB06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60876961-E659-F6FF-2B5A-21BE6279C2A1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86E7710B-5D99-09B6-6C83-0C0832C1F74D}"/>
              </a:ext>
            </a:extLst>
          </p:cNvPr>
          <p:cNvSpPr txBox="1"/>
          <p:nvPr/>
        </p:nvSpPr>
        <p:spPr>
          <a:xfrm>
            <a:off x="951577" y="240634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SELECT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2E0512D4-3034-471C-DDE0-B3F312E99D2A}"/>
              </a:ext>
            </a:extLst>
          </p:cNvPr>
          <p:cNvSpPr txBox="1"/>
          <p:nvPr/>
        </p:nvSpPr>
        <p:spPr>
          <a:xfrm>
            <a:off x="969081" y="2861657"/>
            <a:ext cx="10231436" cy="3228193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cs typeface="+mn-ea"/>
                <a:sym typeface="+mn-lt"/>
              </a:rPr>
              <a:t>HAVING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用于对</a:t>
            </a:r>
            <a:r>
              <a:rPr lang="en-US" altLang="zh-CN" sz="2000" dirty="0">
                <a:cs typeface="+mn-ea"/>
                <a:sym typeface="+mn-lt"/>
              </a:rPr>
              <a:t>GROUP BY</a:t>
            </a:r>
            <a:r>
              <a:rPr lang="zh-CN" altLang="en-US" sz="2000" dirty="0">
                <a:cs typeface="+mn-ea"/>
                <a:sym typeface="+mn-lt"/>
              </a:rPr>
              <a:t>进行进一步细化输出。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/>
              <a:t>SELECT major, COUNT(*) FROM Students GROUP BY major WHERE COUNT(*) &gt; 10;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报错，因为</a:t>
            </a:r>
            <a:r>
              <a:rPr lang="en-US" altLang="zh-CN" sz="2000" dirty="0"/>
              <a:t>WHERE</a:t>
            </a:r>
            <a:r>
              <a:rPr lang="zh-CN" altLang="en-US" sz="2000" dirty="0"/>
              <a:t>关键字无法判断</a:t>
            </a:r>
            <a:r>
              <a:rPr lang="en-US" altLang="zh-CN" sz="2000" dirty="0"/>
              <a:t>COUNT</a:t>
            </a:r>
            <a:r>
              <a:rPr lang="zh-CN" altLang="en-US" sz="2000" dirty="0"/>
              <a:t>函数对什么进行计数。改为：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SELECT major, COUNT(*) FROM Students GROUP BY major HAVING COUNT(*) &gt; 10;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/>
              <a:t>DISTINCT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用于在输出的时候去除重复值。</a:t>
            </a:r>
            <a:r>
              <a:rPr lang="en-US" altLang="zh-CN" dirty="0"/>
              <a:t>SELECT DISTINCT major FROM Students;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0071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43D8A-1C99-2C07-D10E-707BD68CF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2516E52C-BB30-7178-3326-E2DD175F2412}"/>
              </a:ext>
            </a:extLst>
          </p:cNvPr>
          <p:cNvSpPr txBox="1"/>
          <p:nvPr/>
        </p:nvSpPr>
        <p:spPr>
          <a:xfrm>
            <a:off x="939072" y="1216372"/>
            <a:ext cx="10515641" cy="13401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此前讲述的是对数据表、数据库的操作，现在讲数据表中数据的操作。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CRUD</a:t>
            </a:r>
            <a:r>
              <a:rPr lang="zh-CN" altLang="en-US" dirty="0">
                <a:cs typeface="+mn-ea"/>
                <a:sym typeface="+mn-lt"/>
              </a:rPr>
              <a:t>，代表</a:t>
            </a:r>
            <a:r>
              <a:rPr lang="en-US" altLang="zh-CN" dirty="0">
                <a:cs typeface="+mn-ea"/>
                <a:sym typeface="+mn-lt"/>
              </a:rPr>
              <a:t>Create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Read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Delete</a:t>
            </a:r>
            <a:r>
              <a:rPr lang="zh-CN" altLang="en-US" dirty="0">
                <a:cs typeface="+mn-ea"/>
                <a:sym typeface="+mn-lt"/>
              </a:rPr>
              <a:t>，分别对应数据操作关键字</a:t>
            </a:r>
            <a:r>
              <a:rPr lang="en-US" altLang="zh-CN" dirty="0">
                <a:cs typeface="+mn-ea"/>
                <a:sym typeface="+mn-lt"/>
              </a:rPr>
              <a:t>INSERT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SELECT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DELETE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9F75C1E-3CBF-9C4C-E8B4-FB03D7A94F37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BDF9832F-8907-53F6-B1FB-AC23C0A12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7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CRUD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E2BCBE8-3407-1EDE-3C27-33E81B7DC1B0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ADAC9299-8312-17DF-978C-9C6FB84F0E4C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4112534A-5339-2349-8BF5-A5A5F7D48071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E4B4BAC8-A15A-D12D-1E43-4DF887AA1E1D}"/>
              </a:ext>
            </a:extLst>
          </p:cNvPr>
          <p:cNvSpPr txBox="1"/>
          <p:nvPr/>
        </p:nvSpPr>
        <p:spPr>
          <a:xfrm>
            <a:off x="951577" y="240634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SELECT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59214B6-F3BE-BF01-A38F-FBB603626F3F}"/>
              </a:ext>
            </a:extLst>
          </p:cNvPr>
          <p:cNvSpPr txBox="1"/>
          <p:nvPr/>
        </p:nvSpPr>
        <p:spPr>
          <a:xfrm>
            <a:off x="543698" y="2755224"/>
            <a:ext cx="11512378" cy="3830025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en-US" altLang="zh-CN" sz="2000" b="1" dirty="0">
                <a:cs typeface="+mn-ea"/>
                <a:sym typeface="+mn-lt"/>
              </a:rPr>
              <a:t>ORDER BY</a:t>
            </a:r>
          </a:p>
          <a:p>
            <a:pPr algn="just"/>
            <a:r>
              <a:rPr lang="zh-CN" altLang="en-US" sz="2000" dirty="0">
                <a:cs typeface="+mn-ea"/>
                <a:sym typeface="+mn-lt"/>
              </a:rPr>
              <a:t>对查询结果进行排序。例如，</a:t>
            </a:r>
            <a:r>
              <a:rPr lang="en-US" altLang="zh-CN" sz="2000" dirty="0"/>
              <a:t>SELECT title, credit FROM Courses ORDER BY credit; #</a:t>
            </a:r>
            <a:r>
              <a:rPr lang="zh-CN" altLang="en-US" sz="2000" dirty="0"/>
              <a:t>对课程按学分升序排序。</a:t>
            </a:r>
            <a:endParaRPr lang="en-US" altLang="zh-CN" sz="2000" dirty="0"/>
          </a:p>
          <a:p>
            <a:pPr algn="just"/>
            <a:r>
              <a:rPr lang="zh-CN" altLang="en-US" sz="2000" dirty="0"/>
              <a:t>如果想降序排序，使用</a:t>
            </a:r>
            <a:r>
              <a:rPr lang="en-US" altLang="zh-CN" sz="2000" dirty="0"/>
              <a:t>SELECT title, credit FROM Courses ORDER BY credit DESC;</a:t>
            </a:r>
            <a:r>
              <a:rPr lang="zh-CN" altLang="en-US" sz="2000" dirty="0"/>
              <a:t>升序改为</a:t>
            </a:r>
            <a:r>
              <a:rPr lang="en-US" altLang="zh-CN" sz="2000" dirty="0"/>
              <a:t>ASC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algn="just"/>
            <a:r>
              <a:rPr lang="zh-CN" altLang="en-US" sz="2000" dirty="0"/>
              <a:t>或者</a:t>
            </a:r>
            <a:r>
              <a:rPr lang="en-US" altLang="zh-CN" sz="2000" dirty="0"/>
              <a:t>SELECT title, credit FROM Courses ORDER BY credit DESC, title ASC;# </a:t>
            </a:r>
            <a:r>
              <a:rPr lang="zh-CN" altLang="en-US" sz="2000" dirty="0"/>
              <a:t>多重排序</a:t>
            </a:r>
            <a:endParaRPr lang="en-US" altLang="zh-CN" sz="2000" dirty="0"/>
          </a:p>
          <a:p>
            <a:pPr algn="just"/>
            <a:r>
              <a:rPr lang="zh-CN" altLang="en-US" sz="2000" dirty="0"/>
              <a:t>和</a:t>
            </a:r>
            <a:r>
              <a:rPr lang="en-US" altLang="zh-CN" sz="2000" dirty="0"/>
              <a:t>GROUP BY</a:t>
            </a:r>
            <a:r>
              <a:rPr lang="zh-CN" altLang="en-US" sz="2000" dirty="0"/>
              <a:t>结合，</a:t>
            </a:r>
            <a:r>
              <a:rPr lang="en-US" altLang="zh-CN" sz="2000" dirty="0"/>
              <a:t> SELECT major, COUNT(*) </a:t>
            </a:r>
            <a:r>
              <a:rPr lang="en-US" altLang="zh-CN" sz="2000" dirty="0" err="1"/>
              <a:t>student_count</a:t>
            </a:r>
            <a:r>
              <a:rPr lang="en-US" altLang="zh-CN" sz="2000" dirty="0"/>
              <a:t> FROM Students GROUP BY major;</a:t>
            </a:r>
            <a:r>
              <a:rPr lang="zh-CN" altLang="en-US" sz="2000" dirty="0"/>
              <a:t>在计数基础上对专业进行排序。</a:t>
            </a:r>
            <a:endParaRPr lang="en-US" altLang="zh-CN" sz="2000" dirty="0"/>
          </a:p>
          <a:p>
            <a:pPr algn="just"/>
            <a:r>
              <a:rPr lang="en-US" altLang="zh-CN" sz="2000" b="1" dirty="0"/>
              <a:t>LIMIT</a:t>
            </a:r>
          </a:p>
          <a:p>
            <a:pPr algn="just"/>
            <a:r>
              <a:rPr lang="en-US" altLang="zh-CN" sz="2000" dirty="0"/>
              <a:t>LIMIT </a:t>
            </a:r>
            <a:r>
              <a:rPr lang="zh-CN" altLang="en-US" sz="2000" dirty="0"/>
              <a:t>可以对结果指定偏移与范围。</a:t>
            </a:r>
            <a:endParaRPr lang="en-US" altLang="zh-CN" sz="2000" dirty="0"/>
          </a:p>
          <a:p>
            <a:pPr algn="just"/>
            <a:r>
              <a:rPr lang="en-US" altLang="zh-CN" sz="2000" dirty="0"/>
              <a:t>SELECT </a:t>
            </a:r>
            <a:r>
              <a:rPr lang="en-US" altLang="zh-CN" sz="2000" dirty="0" err="1"/>
              <a:t>sid</a:t>
            </a:r>
            <a:r>
              <a:rPr lang="en-US" altLang="zh-CN" sz="2000" dirty="0"/>
              <a:t>, name FROM Students ORDER BY </a:t>
            </a:r>
            <a:r>
              <a:rPr lang="en-US" altLang="zh-CN" sz="2000" dirty="0" err="1"/>
              <a:t>sid</a:t>
            </a:r>
            <a:r>
              <a:rPr lang="en-US" altLang="zh-CN" sz="2000" dirty="0"/>
              <a:t> LIMIT 10;#</a:t>
            </a:r>
            <a:r>
              <a:rPr lang="zh-CN" altLang="en-US" sz="2000" dirty="0"/>
              <a:t>查找学号最小的 </a:t>
            </a:r>
            <a:r>
              <a:rPr lang="en-US" altLang="zh-CN" sz="2000" dirty="0"/>
              <a:t>10 </a:t>
            </a:r>
            <a:r>
              <a:rPr lang="zh-CN" altLang="en-US" sz="2000" dirty="0"/>
              <a:t>位学生；</a:t>
            </a:r>
            <a:endParaRPr lang="en-US" altLang="zh-CN" sz="2000" dirty="0"/>
          </a:p>
          <a:p>
            <a:pPr algn="just"/>
            <a:r>
              <a:rPr lang="en-US" altLang="zh-CN" sz="2000" dirty="0"/>
              <a:t>SELECT </a:t>
            </a:r>
            <a:r>
              <a:rPr lang="en-US" altLang="zh-CN" sz="2000" dirty="0" err="1"/>
              <a:t>sid</a:t>
            </a:r>
            <a:r>
              <a:rPr lang="en-US" altLang="zh-CN" sz="2000" dirty="0"/>
              <a:t>, name FROM Students ORDER BY </a:t>
            </a:r>
            <a:r>
              <a:rPr lang="en-US" altLang="zh-CN" sz="2000" dirty="0" err="1"/>
              <a:t>sid</a:t>
            </a:r>
            <a:r>
              <a:rPr lang="en-US" altLang="zh-CN" sz="2000" dirty="0"/>
              <a:t> LIMIT 30, 10; # </a:t>
            </a:r>
            <a:r>
              <a:rPr lang="zh-CN" altLang="en-US" sz="2000" dirty="0"/>
              <a:t>从第 </a:t>
            </a:r>
            <a:r>
              <a:rPr lang="en-US" altLang="zh-CN" sz="2000" dirty="0"/>
              <a:t>30 </a:t>
            </a:r>
            <a:r>
              <a:rPr lang="zh-CN" altLang="en-US" sz="2000" dirty="0"/>
              <a:t>位学生开始查询 </a:t>
            </a:r>
            <a:r>
              <a:rPr lang="en-US" altLang="zh-CN" sz="2000" dirty="0"/>
              <a:t>10 </a:t>
            </a:r>
            <a:r>
              <a:rPr lang="zh-CN" altLang="en-US" sz="2000" dirty="0"/>
              <a:t>条记录。</a:t>
            </a:r>
            <a:endParaRPr lang="en-US" altLang="zh-CN" sz="2000" dirty="0"/>
          </a:p>
          <a:p>
            <a:pPr algn="just"/>
            <a:r>
              <a:rPr lang="zh-CN" altLang="en-US" sz="2000" b="1" dirty="0"/>
              <a:t>嵌套查询（</a:t>
            </a:r>
            <a:r>
              <a:rPr lang="en-US" altLang="zh-CN" sz="2000" b="1" dirty="0"/>
              <a:t>SUB QUERY</a:t>
            </a:r>
            <a:r>
              <a:rPr lang="zh-CN" altLang="en-US" sz="2000" b="1" dirty="0"/>
              <a:t>）：自行查询。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177878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2A54-CD85-A293-2DC2-01C97F2D7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B66B9911-156B-9A72-0E47-EBB66EA0F7FD}"/>
              </a:ext>
            </a:extLst>
          </p:cNvPr>
          <p:cNvSpPr txBox="1"/>
          <p:nvPr/>
        </p:nvSpPr>
        <p:spPr>
          <a:xfrm>
            <a:off x="939072" y="1216372"/>
            <a:ext cx="10515641" cy="13401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此前讲述的是对数据表、数据库的操作，现在讲数据表中数据的操作。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CRUD</a:t>
            </a:r>
            <a:r>
              <a:rPr lang="zh-CN" altLang="en-US" dirty="0">
                <a:cs typeface="+mn-ea"/>
                <a:sym typeface="+mn-lt"/>
              </a:rPr>
              <a:t>，代表</a:t>
            </a:r>
            <a:r>
              <a:rPr lang="en-US" altLang="zh-CN" dirty="0">
                <a:cs typeface="+mn-ea"/>
                <a:sym typeface="+mn-lt"/>
              </a:rPr>
              <a:t>Create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Read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Delete</a:t>
            </a:r>
            <a:r>
              <a:rPr lang="zh-CN" altLang="en-US" dirty="0">
                <a:cs typeface="+mn-ea"/>
                <a:sym typeface="+mn-lt"/>
              </a:rPr>
              <a:t>，分别对应数据操作关键字</a:t>
            </a:r>
            <a:r>
              <a:rPr lang="en-US" altLang="zh-CN" dirty="0">
                <a:cs typeface="+mn-ea"/>
                <a:sym typeface="+mn-lt"/>
              </a:rPr>
              <a:t>INSERT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SELECT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DELETE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0888C44-CB92-6FC4-39F9-59694235E2A7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69423AFD-B052-0C0C-A3D8-08598CA42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7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CRUD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717D4F5-84FE-374C-21CE-A1FD7C06BB30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0B2585F9-820F-BC8F-3652-8595EEC0D465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434D9764-9F56-5911-EC2C-0063E319AC07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4A980720-D4C7-33F7-A333-684C72801A80}"/>
              </a:ext>
            </a:extLst>
          </p:cNvPr>
          <p:cNvSpPr txBox="1"/>
          <p:nvPr/>
        </p:nvSpPr>
        <p:spPr>
          <a:xfrm>
            <a:off x="951577" y="240634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SELECT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2C1D127-9A4F-97DA-0242-0924EED626B7}"/>
              </a:ext>
            </a:extLst>
          </p:cNvPr>
          <p:cNvSpPr txBox="1"/>
          <p:nvPr/>
        </p:nvSpPr>
        <p:spPr>
          <a:xfrm>
            <a:off x="951577" y="2800059"/>
            <a:ext cx="4423612" cy="401469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en-US" altLang="zh-CN" sz="2000" b="1" dirty="0">
                <a:cs typeface="+mn-ea"/>
                <a:sym typeface="+mn-lt"/>
              </a:rPr>
              <a:t>JOIN</a:t>
            </a:r>
          </a:p>
          <a:p>
            <a:pPr algn="just"/>
            <a:r>
              <a:rPr lang="zh-CN" altLang="en-US" sz="2000" dirty="0">
                <a:sym typeface="+mn-lt"/>
              </a:rPr>
              <a:t>有时候我们需要选课记录中查看成绩，还显示同学名字，则如下查询：</a:t>
            </a:r>
            <a:endParaRPr lang="en-US" altLang="zh-CN" sz="2000" dirty="0">
              <a:sym typeface="+mn-lt"/>
            </a:endParaRPr>
          </a:p>
          <a:p>
            <a:pPr algn="just"/>
            <a:r>
              <a:rPr lang="en-US" altLang="zh-CN" dirty="0"/>
              <a:t>SELECT Students.name, </a:t>
            </a:r>
            <a:r>
              <a:rPr lang="en-US" altLang="zh-CN" dirty="0" err="1"/>
              <a:t>course_id</a:t>
            </a:r>
            <a:r>
              <a:rPr lang="en-US" altLang="zh-CN" dirty="0"/>
              <a:t>, grade FROM Students INNER JOIN Association ON Students.id = </a:t>
            </a:r>
            <a:r>
              <a:rPr lang="en-US" altLang="zh-CN" dirty="0" err="1"/>
              <a:t>student_id</a:t>
            </a:r>
            <a:r>
              <a:rPr lang="en-US" altLang="zh-CN" dirty="0"/>
              <a:t> AND NOT ISNULL(grade);</a:t>
            </a:r>
          </a:p>
          <a:p>
            <a:pPr algn="just"/>
            <a:r>
              <a:rPr lang="zh-CN" altLang="en-US" sz="2000" dirty="0">
                <a:cs typeface="+mn-ea"/>
                <a:sym typeface="+mn-lt"/>
              </a:rPr>
              <a:t>解释：符合右图中间的情况。首先获取学生信息表，随后通过</a:t>
            </a:r>
            <a:r>
              <a:rPr lang="en-US" altLang="zh-CN" sz="2000" dirty="0">
                <a:cs typeface="+mn-ea"/>
                <a:sym typeface="+mn-lt"/>
              </a:rPr>
              <a:t>INNER JOIN</a:t>
            </a:r>
            <a:r>
              <a:rPr lang="zh-CN" altLang="en-US" sz="2000" dirty="0">
                <a:cs typeface="+mn-ea"/>
                <a:sym typeface="+mn-lt"/>
              </a:rPr>
              <a:t>（交集）从通过选课记录获取和学生表匹配的部分，最终选中选课记录中成绩的同时显示同学名字。</a:t>
            </a:r>
            <a:endParaRPr lang="en-US" altLang="zh-CN" sz="2000" dirty="0">
              <a:cs typeface="+mn-ea"/>
              <a:sym typeface="+mn-lt"/>
            </a:endParaRPr>
          </a:p>
          <a:p>
            <a:pPr algn="just"/>
            <a:r>
              <a:rPr lang="en-US" altLang="zh-CN" sz="2000" dirty="0">
                <a:cs typeface="+mn-ea"/>
                <a:sym typeface="+mn-lt"/>
              </a:rPr>
              <a:t>LEFT JOIN</a:t>
            </a:r>
            <a:r>
              <a:rPr lang="zh-CN" altLang="en-US" sz="2000" dirty="0">
                <a:cs typeface="+mn-ea"/>
                <a:sym typeface="+mn-lt"/>
              </a:rPr>
              <a:t>、</a:t>
            </a:r>
            <a:r>
              <a:rPr lang="en-US" altLang="zh-CN" sz="2000" dirty="0">
                <a:cs typeface="+mn-ea"/>
                <a:sym typeface="+mn-lt"/>
              </a:rPr>
              <a:t>RIGHT JOIN</a:t>
            </a:r>
            <a:r>
              <a:rPr lang="zh-CN" altLang="en-US" sz="2000" dirty="0">
                <a:cs typeface="+mn-ea"/>
                <a:sym typeface="+mn-lt"/>
              </a:rPr>
              <a:t>等，此略。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B5DB0BB-9456-0C3C-E2D5-B66673BFF3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0E3694-2C46-2D52-16B6-E0FD24D8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78" y="2103398"/>
            <a:ext cx="6139125" cy="47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1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86E3-31A0-E2F2-A1C9-1E5F4438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3CCC7FBD-8B2D-1989-885E-D057F8E46B3A}"/>
              </a:ext>
            </a:extLst>
          </p:cNvPr>
          <p:cNvSpPr txBox="1"/>
          <p:nvPr/>
        </p:nvSpPr>
        <p:spPr>
          <a:xfrm>
            <a:off x="939072" y="1216372"/>
            <a:ext cx="10515641" cy="13401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此前讲述的是对数据表、数据库的操作，现在讲数据表中数据的操作。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CRUD</a:t>
            </a:r>
            <a:r>
              <a:rPr lang="zh-CN" altLang="en-US" dirty="0">
                <a:cs typeface="+mn-ea"/>
                <a:sym typeface="+mn-lt"/>
              </a:rPr>
              <a:t>，代表</a:t>
            </a:r>
            <a:r>
              <a:rPr lang="en-US" altLang="zh-CN" dirty="0">
                <a:cs typeface="+mn-ea"/>
                <a:sym typeface="+mn-lt"/>
              </a:rPr>
              <a:t>Create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Read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Delete</a:t>
            </a:r>
            <a:r>
              <a:rPr lang="zh-CN" altLang="en-US" dirty="0">
                <a:cs typeface="+mn-ea"/>
                <a:sym typeface="+mn-lt"/>
              </a:rPr>
              <a:t>，分别对应数据操作关键字</a:t>
            </a:r>
            <a:r>
              <a:rPr lang="en-US" altLang="zh-CN" dirty="0">
                <a:cs typeface="+mn-ea"/>
                <a:sym typeface="+mn-lt"/>
              </a:rPr>
              <a:t>INSERT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SELECT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DELETE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498FD6-E7EB-D72A-3BDC-CFD17AB996E0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8FA15771-EF7E-910E-2E26-72F423AAE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7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CRUD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D08C3AC-EE78-61EA-0026-19B336105B6D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147D72D1-C968-7087-8EA4-D96CB5C48001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A8179F47-F1D0-D694-5238-48AF7B93E24D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AD2AE26B-0F92-7BE5-7739-3D2B26E39252}"/>
              </a:ext>
            </a:extLst>
          </p:cNvPr>
          <p:cNvSpPr txBox="1"/>
          <p:nvPr/>
        </p:nvSpPr>
        <p:spPr>
          <a:xfrm>
            <a:off x="951577" y="240634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SELECT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12B3F7D-60DA-0639-0786-87637224FEE6}"/>
              </a:ext>
            </a:extLst>
          </p:cNvPr>
          <p:cNvSpPr txBox="1"/>
          <p:nvPr/>
        </p:nvSpPr>
        <p:spPr>
          <a:xfrm>
            <a:off x="477901" y="2970357"/>
            <a:ext cx="11714099" cy="18294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en-US" altLang="zh-CN" sz="2000" b="1" dirty="0">
                <a:cs typeface="+mn-ea"/>
                <a:sym typeface="+mn-lt"/>
              </a:rPr>
              <a:t>SUBSTRING/LENGTH/REPLACE/GROUP_CONCAT</a:t>
            </a:r>
          </a:p>
          <a:p>
            <a:pPr algn="just"/>
            <a:r>
              <a:rPr lang="en-US" altLang="zh-CN" dirty="0"/>
              <a:t>SELECT SUBSTRING(name, 1, 3) FROM Students; #</a:t>
            </a:r>
            <a:r>
              <a:rPr lang="zh-CN" altLang="en-US" dirty="0"/>
              <a:t>选择学生名字的从第一个字符开始的三个字符</a:t>
            </a:r>
            <a:endParaRPr lang="en-US" altLang="zh-CN" dirty="0"/>
          </a:p>
          <a:p>
            <a:pPr algn="just"/>
            <a:r>
              <a:rPr lang="en-US" altLang="zh-CN" dirty="0"/>
              <a:t>SELECT LENGTH(name) </a:t>
            </a:r>
            <a:r>
              <a:rPr lang="en-US" altLang="zh-CN" dirty="0" err="1"/>
              <a:t>name_len</a:t>
            </a:r>
            <a:r>
              <a:rPr lang="en-US" altLang="zh-CN" dirty="0"/>
              <a:t>, name FROM Students ORDER BY </a:t>
            </a:r>
            <a:r>
              <a:rPr lang="en-US" altLang="zh-CN" dirty="0" err="1"/>
              <a:t>name_len</a:t>
            </a:r>
            <a:r>
              <a:rPr lang="en-US" altLang="zh-CN" dirty="0"/>
              <a:t> DESC LIMIT 10; #</a:t>
            </a:r>
            <a:r>
              <a:rPr lang="zh-CN" altLang="en-US" dirty="0"/>
              <a:t>计算学生名字长度，降序排序</a:t>
            </a:r>
            <a:endParaRPr lang="en-US" altLang="zh-CN" dirty="0"/>
          </a:p>
          <a:p>
            <a:pPr algn="just"/>
            <a:r>
              <a:rPr lang="en-US" altLang="zh-CN" dirty="0"/>
              <a:t>SELECT </a:t>
            </a:r>
            <a:r>
              <a:rPr lang="en-US" altLang="zh-CN" dirty="0" err="1"/>
              <a:t>cid</a:t>
            </a:r>
            <a:r>
              <a:rPr lang="en-US" altLang="zh-CN" dirty="0"/>
              <a:t>, REPLACE(title, '2024', '*') FROM Courses; # </a:t>
            </a:r>
            <a:r>
              <a:rPr lang="zh-CN" altLang="en-US" dirty="0"/>
              <a:t>将输出结果的所有的字符串</a:t>
            </a:r>
            <a:r>
              <a:rPr lang="en-US" altLang="zh-CN" dirty="0"/>
              <a:t>"2024"</a:t>
            </a:r>
            <a:r>
              <a:rPr lang="zh-CN" altLang="en-US" dirty="0"/>
              <a:t>替换成</a:t>
            </a:r>
            <a:r>
              <a:rPr lang="en-US" altLang="zh-CN" dirty="0"/>
              <a:t>"*"</a:t>
            </a:r>
            <a:r>
              <a:rPr lang="zh-CN" altLang="en-US" dirty="0"/>
              <a:t>。</a:t>
            </a:r>
            <a:endParaRPr lang="en-US" altLang="zh-CN" sz="2000" dirty="0">
              <a:cs typeface="+mn-ea"/>
              <a:sym typeface="+mn-lt"/>
            </a:endParaRPr>
          </a:p>
          <a:p>
            <a:pPr algn="just"/>
            <a:r>
              <a:rPr lang="en-US" altLang="zh-CN" dirty="0"/>
              <a:t>SELECT GROUP_CONCAT(name) FROM Students; #</a:t>
            </a:r>
            <a:r>
              <a:rPr lang="zh-CN" altLang="en-US" dirty="0"/>
              <a:t>选择学生的</a:t>
            </a:r>
            <a:r>
              <a:rPr lang="en-US" altLang="zh-CN" dirty="0"/>
              <a:t>name</a:t>
            </a:r>
            <a:r>
              <a:rPr lang="zh-CN" altLang="en-US" dirty="0"/>
              <a:t>字段，然后拼接起来，用</a:t>
            </a:r>
            <a:r>
              <a:rPr lang="en-US" altLang="zh-CN" dirty="0"/>
              <a:t>,</a:t>
            </a:r>
            <a:r>
              <a:rPr lang="zh-CN" altLang="en-US" dirty="0"/>
              <a:t>隔开</a:t>
            </a:r>
            <a:endParaRPr lang="en-US" altLang="zh-CN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CDDFBAB-56E5-65DC-2BD9-427DFD4B4C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B9F50E-F75F-B130-99DF-3FA9DE55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45" y="4682246"/>
            <a:ext cx="4201910" cy="19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40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1671D-082E-4924-430E-01C899E99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A25EA09F-1BD5-A1EA-65C6-50EC57A739E6}"/>
              </a:ext>
            </a:extLst>
          </p:cNvPr>
          <p:cNvSpPr txBox="1"/>
          <p:nvPr/>
        </p:nvSpPr>
        <p:spPr>
          <a:xfrm>
            <a:off x="939072" y="1216372"/>
            <a:ext cx="10515641" cy="134017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此前讲述的是对数据表、数据库的操作，现在讲数据表中数据的操作。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CRUD</a:t>
            </a:r>
            <a:r>
              <a:rPr lang="zh-CN" altLang="en-US" dirty="0">
                <a:cs typeface="+mn-ea"/>
                <a:sym typeface="+mn-lt"/>
              </a:rPr>
              <a:t>，代表</a:t>
            </a:r>
            <a:r>
              <a:rPr lang="en-US" altLang="zh-CN" dirty="0">
                <a:cs typeface="+mn-ea"/>
                <a:sym typeface="+mn-lt"/>
              </a:rPr>
              <a:t>Create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Read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Delete</a:t>
            </a:r>
            <a:r>
              <a:rPr lang="zh-CN" altLang="en-US" dirty="0">
                <a:cs typeface="+mn-ea"/>
                <a:sym typeface="+mn-lt"/>
              </a:rPr>
              <a:t>，分别对应数据操作关键字</a:t>
            </a:r>
            <a:r>
              <a:rPr lang="en-US" altLang="zh-CN" dirty="0">
                <a:cs typeface="+mn-ea"/>
                <a:sym typeface="+mn-lt"/>
              </a:rPr>
              <a:t>INSERT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SELECT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UPDATE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DELETE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2F5B3FC-742E-0625-DF88-5DAAE8DAB32A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2ECBF59F-C5E8-CAE0-BE4B-79FBFE3D3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6337" y="562259"/>
              <a:ext cx="11769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CRUD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7D0D47B-D4DB-DA2B-A977-FB5BB80AB225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92BCE13E-0346-5C4B-2D1C-EC4476627CD0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56388F43-FD0A-1DA4-E73E-6F04724AACBC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50973DA0-AEBE-AB6F-CDA8-4B1B6B170CBE}"/>
              </a:ext>
            </a:extLst>
          </p:cNvPr>
          <p:cNvSpPr txBox="1"/>
          <p:nvPr/>
        </p:nvSpPr>
        <p:spPr>
          <a:xfrm>
            <a:off x="951577" y="2406346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UPDATE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6C666D6-17C4-B841-7271-F6B58E516A2A}"/>
              </a:ext>
            </a:extLst>
          </p:cNvPr>
          <p:cNvSpPr txBox="1"/>
          <p:nvPr/>
        </p:nvSpPr>
        <p:spPr>
          <a:xfrm>
            <a:off x="469558" y="2755224"/>
            <a:ext cx="11586518" cy="102925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000" dirty="0">
                <a:cs typeface="+mn-ea"/>
                <a:sym typeface="+mn-lt"/>
              </a:rPr>
              <a:t>对数据表数据进行更新。</a:t>
            </a:r>
            <a:endParaRPr lang="en-US" altLang="zh-CN" sz="2000" dirty="0">
              <a:cs typeface="+mn-ea"/>
              <a:sym typeface="+mn-lt"/>
            </a:endParaRPr>
          </a:p>
          <a:p>
            <a:pPr algn="just"/>
            <a:r>
              <a:rPr lang="en-US" altLang="zh-CN" dirty="0"/>
              <a:t>UPDATE Courses SET credit = 5 WHERE title = 'SE'; #</a:t>
            </a:r>
            <a:r>
              <a:rPr lang="zh-CN" altLang="en-US" dirty="0"/>
              <a:t>更新软件工程课程的学分为</a:t>
            </a:r>
            <a:r>
              <a:rPr lang="en-US" altLang="zh-CN" dirty="0"/>
              <a:t>5</a:t>
            </a:r>
          </a:p>
          <a:p>
            <a:pPr algn="just"/>
            <a:r>
              <a:rPr lang="en-US" altLang="zh-CN" dirty="0"/>
              <a:t>UPDATE Courses SET credit = credit + 1 WHERE title = 'SE';</a:t>
            </a:r>
            <a:r>
              <a:rPr lang="en-US" altLang="zh-CN" sz="2000" dirty="0"/>
              <a:t> #</a:t>
            </a:r>
            <a:r>
              <a:rPr lang="zh-CN" altLang="en-US" sz="2000" dirty="0"/>
              <a:t>更新软件工程课程的学分为，让其加一。</a:t>
            </a:r>
            <a:endParaRPr lang="en-US" altLang="zh-CN" sz="2000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828EE2E-E70A-2A85-F741-52F5950F7F3A}"/>
              </a:ext>
            </a:extLst>
          </p:cNvPr>
          <p:cNvSpPr txBox="1"/>
          <p:nvPr/>
        </p:nvSpPr>
        <p:spPr>
          <a:xfrm>
            <a:off x="1103977" y="3658501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DELETE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C34FAB24-8823-C9CE-08F1-F6AE61077D62}"/>
              </a:ext>
            </a:extLst>
          </p:cNvPr>
          <p:cNvSpPr txBox="1"/>
          <p:nvPr/>
        </p:nvSpPr>
        <p:spPr>
          <a:xfrm>
            <a:off x="621958" y="4007379"/>
            <a:ext cx="11586518" cy="102925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000" dirty="0"/>
              <a:t>删除数据表指定的数据。</a:t>
            </a:r>
            <a:endParaRPr lang="en-US" altLang="zh-CN" sz="2000" dirty="0"/>
          </a:p>
          <a:p>
            <a:pPr algn="just"/>
            <a:r>
              <a:rPr lang="en-US" altLang="zh-CN" dirty="0"/>
              <a:t>DELETE Association FROM Association, Courses WHERE </a:t>
            </a:r>
            <a:r>
              <a:rPr lang="en-US" altLang="zh-CN" dirty="0" err="1"/>
              <a:t>Association.course_id</a:t>
            </a:r>
            <a:r>
              <a:rPr lang="en-US" altLang="zh-CN" dirty="0"/>
              <a:t> = Courses.id AND </a:t>
            </a:r>
            <a:r>
              <a:rPr lang="en-US" altLang="zh-CN" dirty="0" err="1"/>
              <a:t>Courses.title</a:t>
            </a:r>
            <a:r>
              <a:rPr lang="en-US" altLang="zh-CN" dirty="0"/>
              <a:t> = 'SE';</a:t>
            </a:r>
            <a:r>
              <a:rPr lang="en-US" altLang="zh-CN" sz="2000" dirty="0"/>
              <a:t> #</a:t>
            </a:r>
            <a:r>
              <a:rPr lang="zh-CN" altLang="en-US" sz="2000" dirty="0"/>
              <a:t>删除软件工程课程的选课记录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3590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  <p:bldP spid="2" grpId="0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4404F-5291-5DDF-B825-D5AA0F7E2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36666D2-471E-FB11-61DE-CA56356D8634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4545EB60-A76D-999D-0F8B-79C7383B3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181" y="562259"/>
              <a:ext cx="16592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+mn-lt"/>
                  <a:ea typeface="+mn-ea"/>
                  <a:cs typeface="+mn-ea"/>
                  <a:sym typeface="+mn-lt"/>
                </a:rPr>
                <a:t>EXPLAIN</a:t>
              </a:r>
              <a:endParaRPr lang="zh-CN" altLang="en-US" sz="28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E63280D-9D5F-097F-9BA3-AA75BA872F08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9EDF07F2-B24D-AC2E-C9CB-6CF8D448FE41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EA7F8C19-5F22-EF25-FDAD-FC42A555CC75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62087580-B7AF-5E24-F5FD-2D63CA9F04DC}"/>
              </a:ext>
            </a:extLst>
          </p:cNvPr>
          <p:cNvSpPr txBox="1"/>
          <p:nvPr/>
        </p:nvSpPr>
        <p:spPr>
          <a:xfrm>
            <a:off x="444948" y="1405451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EXPLAIN ANALYZE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7588744-7F11-8379-47A2-8172AFB892F8}"/>
              </a:ext>
            </a:extLst>
          </p:cNvPr>
          <p:cNvSpPr txBox="1"/>
          <p:nvPr/>
        </p:nvSpPr>
        <p:spPr>
          <a:xfrm>
            <a:off x="469558" y="1754329"/>
            <a:ext cx="11586518" cy="1675589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/>
            <a:r>
              <a:rPr lang="zh-CN" altLang="en-US" sz="2000" dirty="0"/>
              <a:t>将这两个关键字放在前面四种关键字语句的开头，会展示数据库的执行流程。</a:t>
            </a:r>
            <a:endParaRPr lang="en-US" altLang="zh-CN" sz="2000" dirty="0"/>
          </a:p>
          <a:p>
            <a:pPr algn="just"/>
            <a:r>
              <a:rPr lang="zh-CN" altLang="en-US" sz="2000" dirty="0"/>
              <a:t>例如</a:t>
            </a:r>
            <a:endParaRPr lang="en-US" altLang="zh-CN" sz="2000" dirty="0"/>
          </a:p>
          <a:p>
            <a:pPr algn="just"/>
            <a:r>
              <a:rPr lang="en-US" altLang="zh-CN" sz="2000" dirty="0" err="1"/>
              <a:t>mysql</a:t>
            </a:r>
            <a:r>
              <a:rPr lang="en-US" altLang="zh-CN" sz="2000" dirty="0"/>
              <a:t>&gt; EXPLAIN ANALYZE</a:t>
            </a:r>
          </a:p>
          <a:p>
            <a:pPr algn="just"/>
            <a:r>
              <a:rPr lang="en-US" altLang="zh-CN" sz="2000" dirty="0"/>
              <a:t>    -&gt; SELECT name FROM Students where id &lt; 5;</a:t>
            </a:r>
          </a:p>
          <a:p>
            <a:pPr algn="just"/>
            <a:r>
              <a:rPr lang="zh-CN" altLang="en-US" sz="2000" dirty="0"/>
              <a:t>如下。</a:t>
            </a:r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E76CD6-7A10-19EE-B1A4-72645DB2D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4" y="3499549"/>
            <a:ext cx="12192000" cy="28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10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9F3C-1B27-E601-1E99-09E1B93C2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E0DC563B-438A-5388-7F35-A763130E9974}"/>
              </a:ext>
            </a:extLst>
          </p:cNvPr>
          <p:cNvSpPr txBox="1"/>
          <p:nvPr/>
        </p:nvSpPr>
        <p:spPr>
          <a:xfrm>
            <a:off x="939073" y="1735361"/>
            <a:ext cx="9791482" cy="74956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和</a:t>
            </a:r>
            <a:r>
              <a:rPr lang="en-US" altLang="zh-CN" sz="1400" dirty="0">
                <a:cs typeface="+mn-ea"/>
                <a:sym typeface="+mn-lt"/>
              </a:rPr>
              <a:t>C/C++</a:t>
            </a:r>
            <a:r>
              <a:rPr lang="zh-CN" altLang="en-US" sz="1400" dirty="0">
                <a:cs typeface="+mn-ea"/>
                <a:sym typeface="+mn-lt"/>
              </a:rPr>
              <a:t>类似，存在整型、浮点数类型、布尔类型、</a:t>
            </a:r>
            <a:r>
              <a:rPr lang="en-US" altLang="zh-CN" sz="1400" dirty="0">
                <a:cs typeface="+mn-ea"/>
                <a:sym typeface="+mn-lt"/>
              </a:rPr>
              <a:t>None</a:t>
            </a:r>
            <a:r>
              <a:rPr lang="zh-CN" altLang="en-US" sz="1400" dirty="0">
                <a:cs typeface="+mn-ea"/>
                <a:sym typeface="+mn-lt"/>
              </a:rPr>
              <a:t>类型、字符串类型。由于</a:t>
            </a:r>
            <a:r>
              <a:rPr lang="en-US" altLang="zh-CN" sz="1400" dirty="0">
                <a:cs typeface="+mn-ea"/>
                <a:sym typeface="+mn-lt"/>
              </a:rPr>
              <a:t>python</a:t>
            </a:r>
            <a:r>
              <a:rPr lang="zh-CN" altLang="en-US" sz="1400" dirty="0">
                <a:cs typeface="+mn-ea"/>
                <a:sym typeface="+mn-lt"/>
              </a:rPr>
              <a:t>为动态类型语言，所以声明类型无需加入特定关键字。</a:t>
            </a:r>
            <a:endParaRPr lang="en-US" altLang="zh-CN" sz="1400" dirty="0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33139AD-09F1-2474-2519-AFF86A01F754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28E0F8FB-A0EB-5953-43D9-4DE47CDAD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083" y="562259"/>
              <a:ext cx="165942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数据类型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2DF9CC8-87F4-A9D2-6CD3-8C5618A57D02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4441FF7B-758F-AA48-C442-B438456E70AD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5BE811AB-F179-9A50-47D9-CD4162242E4A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48C3A81E-8569-CA75-8FAD-5FA02A87B54B}"/>
              </a:ext>
            </a:extLst>
          </p:cNvPr>
          <p:cNvSpPr txBox="1"/>
          <p:nvPr/>
        </p:nvSpPr>
        <p:spPr>
          <a:xfrm>
            <a:off x="1075146" y="2628771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整型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B651196-7A5D-4415-754A-8BBFFBE667B6}"/>
              </a:ext>
            </a:extLst>
          </p:cNvPr>
          <p:cNvSpPr txBox="1"/>
          <p:nvPr/>
        </p:nvSpPr>
        <p:spPr>
          <a:xfrm>
            <a:off x="1009830" y="2940952"/>
            <a:ext cx="979148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即整数，如</a:t>
            </a:r>
            <a:r>
              <a:rPr lang="en-US" altLang="zh-CN" sz="1400" dirty="0">
                <a:cs typeface="+mn-ea"/>
                <a:sym typeface="+mn-lt"/>
              </a:rPr>
              <a:t>1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-1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533690</a:t>
            </a:r>
            <a:r>
              <a:rPr lang="zh-CN" altLang="en-US" sz="1400" dirty="0">
                <a:cs typeface="+mn-ea"/>
                <a:sym typeface="+mn-lt"/>
              </a:rPr>
              <a:t>等整数。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FDB77C5C-9462-5660-8F30-2E478193170E}"/>
              </a:ext>
            </a:extLst>
          </p:cNvPr>
          <p:cNvSpPr txBox="1"/>
          <p:nvPr/>
        </p:nvSpPr>
        <p:spPr>
          <a:xfrm>
            <a:off x="1088753" y="3205713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浮点数类型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2490B8DF-7E75-23E1-103E-249CE898F8E4}"/>
              </a:ext>
            </a:extLst>
          </p:cNvPr>
          <p:cNvSpPr txBox="1"/>
          <p:nvPr/>
        </p:nvSpPr>
        <p:spPr>
          <a:xfrm>
            <a:off x="1031601" y="3501566"/>
            <a:ext cx="979148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即</a:t>
            </a:r>
            <a:r>
              <a:rPr lang="en-US" altLang="zh-CN" sz="1400" dirty="0">
                <a:cs typeface="+mn-ea"/>
                <a:sym typeface="+mn-lt"/>
              </a:rPr>
              <a:t>"</a:t>
            </a:r>
            <a:r>
              <a:rPr lang="zh-CN" altLang="en-US" sz="1400" dirty="0">
                <a:cs typeface="+mn-ea"/>
                <a:sym typeface="+mn-lt"/>
              </a:rPr>
              <a:t>小数</a:t>
            </a:r>
            <a:r>
              <a:rPr lang="en-US" altLang="zh-CN" sz="1400" dirty="0">
                <a:cs typeface="+mn-ea"/>
                <a:sym typeface="+mn-lt"/>
              </a:rPr>
              <a:t>"</a:t>
            </a:r>
            <a:r>
              <a:rPr lang="zh-CN" altLang="en-US" sz="1400" dirty="0">
                <a:cs typeface="+mn-ea"/>
                <a:sym typeface="+mn-lt"/>
              </a:rPr>
              <a:t>，精度相当于</a:t>
            </a:r>
            <a:r>
              <a:rPr lang="en-US" altLang="zh-CN" sz="1400" dirty="0">
                <a:cs typeface="+mn-ea"/>
                <a:sym typeface="+mn-lt"/>
              </a:rPr>
              <a:t>C++</a:t>
            </a:r>
            <a:r>
              <a:rPr lang="zh-CN" altLang="en-US" sz="1400" dirty="0">
                <a:cs typeface="+mn-ea"/>
                <a:sym typeface="+mn-lt"/>
              </a:rPr>
              <a:t>的</a:t>
            </a:r>
            <a:r>
              <a:rPr lang="en-US" altLang="zh-CN" sz="1400" dirty="0">
                <a:cs typeface="+mn-ea"/>
                <a:sym typeface="+mn-lt"/>
              </a:rPr>
              <a:t>double</a:t>
            </a:r>
            <a:r>
              <a:rPr lang="zh-CN" altLang="en-US" sz="1400" dirty="0">
                <a:cs typeface="+mn-ea"/>
                <a:sym typeface="+mn-lt"/>
              </a:rPr>
              <a:t>类型，如</a:t>
            </a:r>
            <a:r>
              <a:rPr lang="en-US" altLang="zh-CN" sz="1400" dirty="0">
                <a:cs typeface="+mn-ea"/>
                <a:sym typeface="+mn-lt"/>
              </a:rPr>
              <a:t>3.141,-5.05</a:t>
            </a:r>
            <a:r>
              <a:rPr lang="zh-CN" altLang="en-US" sz="1400" dirty="0">
                <a:cs typeface="+mn-ea"/>
                <a:sym typeface="+mn-lt"/>
              </a:rPr>
              <a:t>等。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AF970229-766D-685D-E8F2-030942AF7DE4}"/>
              </a:ext>
            </a:extLst>
          </p:cNvPr>
          <p:cNvSpPr txBox="1"/>
          <p:nvPr/>
        </p:nvSpPr>
        <p:spPr>
          <a:xfrm>
            <a:off x="1110525" y="3790822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布尔类型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FA532AAB-F169-7518-3D63-6A0D51D8291B}"/>
              </a:ext>
            </a:extLst>
          </p:cNvPr>
          <p:cNvSpPr txBox="1"/>
          <p:nvPr/>
        </p:nvSpPr>
        <p:spPr>
          <a:xfrm>
            <a:off x="1061537" y="4103003"/>
            <a:ext cx="979148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即</a:t>
            </a:r>
            <a:r>
              <a:rPr lang="en-US" altLang="zh-CN" sz="1400" dirty="0">
                <a:cs typeface="+mn-ea"/>
                <a:sym typeface="+mn-lt"/>
              </a:rPr>
              <a:t>"</a:t>
            </a:r>
            <a:r>
              <a:rPr lang="zh-CN" altLang="en-US" sz="1400" dirty="0">
                <a:cs typeface="+mn-ea"/>
                <a:sym typeface="+mn-lt"/>
              </a:rPr>
              <a:t>真</a:t>
            </a:r>
            <a:r>
              <a:rPr lang="en-US" altLang="zh-CN" sz="1400" dirty="0">
                <a:cs typeface="+mn-ea"/>
                <a:sym typeface="+mn-lt"/>
              </a:rPr>
              <a:t>"</a:t>
            </a:r>
            <a:r>
              <a:rPr lang="zh-CN" altLang="en-US" sz="1400" dirty="0">
                <a:cs typeface="+mn-ea"/>
                <a:sym typeface="+mn-lt"/>
              </a:rPr>
              <a:t>和</a:t>
            </a:r>
            <a:r>
              <a:rPr lang="en-US" altLang="zh-CN" sz="1400" dirty="0">
                <a:cs typeface="+mn-ea"/>
                <a:sym typeface="+mn-lt"/>
              </a:rPr>
              <a:t>"</a:t>
            </a:r>
            <a:r>
              <a:rPr lang="zh-CN" altLang="en-US" sz="1400" dirty="0">
                <a:cs typeface="+mn-ea"/>
                <a:sym typeface="+mn-lt"/>
              </a:rPr>
              <a:t>假</a:t>
            </a:r>
            <a:r>
              <a:rPr lang="en-US" altLang="zh-CN" sz="1400" dirty="0">
                <a:cs typeface="+mn-ea"/>
                <a:sym typeface="+mn-lt"/>
              </a:rPr>
              <a:t>",</a:t>
            </a:r>
            <a:r>
              <a:rPr lang="zh-CN" altLang="en-US" sz="1400" dirty="0">
                <a:cs typeface="+mn-ea"/>
                <a:sym typeface="+mn-lt"/>
              </a:rPr>
              <a:t>表示为</a:t>
            </a:r>
            <a:r>
              <a:rPr lang="en-US" altLang="zh-CN" sz="1400" dirty="0">
                <a:cs typeface="+mn-ea"/>
                <a:sym typeface="+mn-lt"/>
              </a:rPr>
              <a:t>True</a:t>
            </a:r>
            <a:r>
              <a:rPr lang="zh-CN" altLang="en-US" sz="1400" dirty="0">
                <a:cs typeface="+mn-ea"/>
                <a:sym typeface="+mn-lt"/>
              </a:rPr>
              <a:t>和</a:t>
            </a:r>
            <a:r>
              <a:rPr lang="en-US" altLang="zh-CN" sz="1400" dirty="0">
                <a:cs typeface="+mn-ea"/>
                <a:sym typeface="+mn-lt"/>
              </a:rPr>
              <a:t>False</a:t>
            </a:r>
            <a:r>
              <a:rPr lang="zh-CN" altLang="en-US" sz="1400" dirty="0">
                <a:cs typeface="+mn-ea"/>
                <a:sym typeface="+mn-lt"/>
              </a:rPr>
              <a:t>。注意</a:t>
            </a:r>
            <a:r>
              <a:rPr lang="en-US" altLang="zh-CN" sz="1400" dirty="0">
                <a:cs typeface="+mn-ea"/>
                <a:sym typeface="+mn-lt"/>
              </a:rPr>
              <a:t>python</a:t>
            </a:r>
            <a:r>
              <a:rPr lang="zh-CN" altLang="en-US" sz="1400" dirty="0">
                <a:cs typeface="+mn-ea"/>
                <a:sym typeface="+mn-lt"/>
              </a:rPr>
              <a:t>下需要大写。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BFB3B009-2878-08E6-A558-03D3C26BF4C5}"/>
              </a:ext>
            </a:extLst>
          </p:cNvPr>
          <p:cNvSpPr txBox="1"/>
          <p:nvPr/>
        </p:nvSpPr>
        <p:spPr>
          <a:xfrm>
            <a:off x="1156789" y="4351433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None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类型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B24CB1F2-A8D1-7E8E-7EE3-CCF843364BBC}"/>
              </a:ext>
            </a:extLst>
          </p:cNvPr>
          <p:cNvSpPr txBox="1"/>
          <p:nvPr/>
        </p:nvSpPr>
        <p:spPr>
          <a:xfrm>
            <a:off x="1107801" y="4663614"/>
            <a:ext cx="979148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类似于</a:t>
            </a:r>
            <a:r>
              <a:rPr lang="en-US" altLang="zh-CN" sz="1400" dirty="0">
                <a:cs typeface="+mn-ea"/>
                <a:sym typeface="+mn-lt"/>
              </a:rPr>
              <a:t>C</a:t>
            </a:r>
            <a:r>
              <a:rPr lang="zh-CN" altLang="en-US" sz="1400" dirty="0">
                <a:cs typeface="+mn-ea"/>
                <a:sym typeface="+mn-lt"/>
              </a:rPr>
              <a:t>的</a:t>
            </a:r>
            <a:r>
              <a:rPr lang="en-US" altLang="zh-CN" sz="1400" dirty="0">
                <a:cs typeface="+mn-ea"/>
                <a:sym typeface="+mn-lt"/>
              </a:rPr>
              <a:t>null</a:t>
            </a:r>
            <a:r>
              <a:rPr lang="zh-CN" altLang="en-US" sz="1400" dirty="0">
                <a:cs typeface="+mn-ea"/>
                <a:sym typeface="+mn-lt"/>
              </a:rPr>
              <a:t>，表示为</a:t>
            </a:r>
            <a:r>
              <a:rPr lang="en-US" altLang="zh-CN" sz="1400" dirty="0">
                <a:cs typeface="+mn-ea"/>
                <a:sym typeface="+mn-lt"/>
              </a:rPr>
              <a:t>None</a:t>
            </a:r>
            <a:r>
              <a:rPr lang="zh-CN" altLang="en-US" sz="1400" dirty="0">
                <a:cs typeface="+mn-ea"/>
                <a:sym typeface="+mn-lt"/>
              </a:rPr>
              <a:t>（注意是大写）。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427FFF1E-26EF-EA5A-8D97-DE0CE4499643}"/>
              </a:ext>
            </a:extLst>
          </p:cNvPr>
          <p:cNvSpPr txBox="1"/>
          <p:nvPr/>
        </p:nvSpPr>
        <p:spPr>
          <a:xfrm>
            <a:off x="1132296" y="4955594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字符串类型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2A14138B-4318-A62D-7A36-70C2256B991C}"/>
              </a:ext>
            </a:extLst>
          </p:cNvPr>
          <p:cNvSpPr txBox="1"/>
          <p:nvPr/>
        </p:nvSpPr>
        <p:spPr>
          <a:xfrm>
            <a:off x="1083308" y="5267775"/>
            <a:ext cx="9791482" cy="74956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使用单引号或双引号包括，例如</a:t>
            </a:r>
            <a:r>
              <a:rPr lang="en-US" altLang="zh-CN" sz="1400" dirty="0">
                <a:cs typeface="+mn-ea"/>
                <a:sym typeface="+mn-lt"/>
              </a:rPr>
              <a:t>'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Hello,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HnuSec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!' </a:t>
            </a:r>
            <a:r>
              <a:rPr lang="zh-CN" altLang="en-US" sz="1400" dirty="0">
                <a:latin typeface="Consolas" panose="020B0609020204030204" pitchFamily="49" charset="0"/>
                <a:cs typeface="+mn-ea"/>
                <a:sym typeface="+mn-lt"/>
              </a:rPr>
              <a:t>、</a:t>
            </a:r>
            <a:r>
              <a:rPr lang="en-US" altLang="zh-CN" sz="1400" b="1" dirty="0">
                <a:latin typeface="Consolas" panose="020B0609020204030204" pitchFamily="49" charset="0"/>
                <a:cs typeface="+mn-ea"/>
                <a:sym typeface="+mn-lt"/>
              </a:rPr>
              <a:t>"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Hello, </a:t>
            </a:r>
            <a:r>
              <a:rPr lang="en-US" altLang="zh-CN" sz="1400" dirty="0" err="1">
                <a:latin typeface="Consolas" panose="020B0609020204030204" pitchFamily="49" charset="0"/>
                <a:cs typeface="+mn-ea"/>
                <a:sym typeface="+mn-lt"/>
              </a:rPr>
              <a:t>HnuSec</a:t>
            </a:r>
            <a:r>
              <a:rPr lang="en-US" altLang="zh-CN" sz="1400" dirty="0">
                <a:latin typeface="Consolas" panose="020B0609020204030204" pitchFamily="49" charset="0"/>
                <a:cs typeface="+mn-ea"/>
                <a:sym typeface="+mn-lt"/>
              </a:rPr>
              <a:t>!</a:t>
            </a:r>
            <a:r>
              <a:rPr lang="en-US" altLang="zh-CN" sz="1400" b="1" dirty="0">
                <a:latin typeface="Consolas" panose="020B0609020204030204" pitchFamily="49" charset="0"/>
                <a:cs typeface="+mn-ea"/>
                <a:sym typeface="+mn-lt"/>
              </a:rPr>
              <a:t>" </a:t>
            </a:r>
            <a:r>
              <a:rPr lang="zh-CN" altLang="en-US" sz="1400" dirty="0">
                <a:cs typeface="+mn-ea"/>
                <a:sym typeface="+mn-lt"/>
              </a:rPr>
              <a:t>，其中，这些字符串中（如</a:t>
            </a:r>
            <a:r>
              <a:rPr lang="en-US" altLang="zh-CN" sz="1400" dirty="0">
                <a:cs typeface="+mn-ea"/>
                <a:sym typeface="+mn-lt"/>
              </a:rPr>
              <a:t>\n \r \t</a:t>
            </a:r>
            <a:r>
              <a:rPr lang="zh-CN" altLang="en-US" sz="1400" dirty="0">
                <a:cs typeface="+mn-ea"/>
                <a:sym typeface="+mn-lt"/>
              </a:rPr>
              <a:t>）等同</a:t>
            </a:r>
            <a:r>
              <a:rPr lang="en-US" altLang="zh-CN" sz="1400" dirty="0">
                <a:cs typeface="+mn-ea"/>
                <a:sym typeface="+mn-lt"/>
              </a:rPr>
              <a:t>C/C++</a:t>
            </a:r>
            <a:r>
              <a:rPr lang="zh-CN" altLang="en-US" sz="1400" dirty="0">
                <a:cs typeface="+mn-ea"/>
                <a:sym typeface="+mn-lt"/>
              </a:rPr>
              <a:t>类似。但</a:t>
            </a:r>
            <a:r>
              <a:rPr lang="en-US" altLang="zh-CN" sz="1400" dirty="0">
                <a:cs typeface="+mn-ea"/>
                <a:sym typeface="+mn-lt"/>
              </a:rPr>
              <a:t>python</a:t>
            </a:r>
            <a:r>
              <a:rPr lang="zh-CN" altLang="en-US" sz="1400" dirty="0">
                <a:cs typeface="+mn-ea"/>
                <a:sym typeface="+mn-lt"/>
              </a:rPr>
              <a:t>还有更多字符串表示方式。后续讲解。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7459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  <p:bldP spid="6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A461F-E1F2-D9AB-A55A-4B64F6E61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FD25D7-F1EB-14EA-63EF-2FD5688162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 t="5560" r="7516" b="6192"/>
          <a:stretch/>
        </p:blipFill>
        <p:spPr>
          <a:xfrm>
            <a:off x="-1305817" y="-889742"/>
            <a:ext cx="8264751" cy="8583857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006F4A4-F0F2-4455-6957-A52352CFA8FB}"/>
              </a:ext>
            </a:extLst>
          </p:cNvPr>
          <p:cNvSpPr/>
          <p:nvPr/>
        </p:nvSpPr>
        <p:spPr>
          <a:xfrm>
            <a:off x="1842872" y="2324765"/>
            <a:ext cx="2203568" cy="2208469"/>
          </a:xfrm>
          <a:prstGeom prst="ellipse">
            <a:avLst/>
          </a:prstGeom>
          <a:gradFill>
            <a:gsLst>
              <a:gs pos="0">
                <a:srgbClr val="C00000"/>
              </a:gs>
              <a:gs pos="69000">
                <a:srgbClr val="0070C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12FCA5-16E2-BEA5-E8E5-FD59A289C9EB}"/>
              </a:ext>
            </a:extLst>
          </p:cNvPr>
          <p:cNvSpPr txBox="1"/>
          <p:nvPr/>
        </p:nvSpPr>
        <p:spPr>
          <a:xfrm>
            <a:off x="5733035" y="2228879"/>
            <a:ext cx="6368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gradFill>
                  <a:gsLst>
                    <a:gs pos="0">
                      <a:srgbClr val="0070C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感谢收听！</a:t>
            </a:r>
            <a:endParaRPr lang="zh-CN" altLang="en-US" sz="4800" dirty="0">
              <a:gradFill>
                <a:gsLst>
                  <a:gs pos="0">
                    <a:srgbClr val="0070C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3C7CA5-B513-A6DF-B5A1-7531F4589078}"/>
              </a:ext>
            </a:extLst>
          </p:cNvPr>
          <p:cNvSpPr txBox="1"/>
          <p:nvPr/>
        </p:nvSpPr>
        <p:spPr>
          <a:xfrm>
            <a:off x="7305874" y="3780363"/>
            <a:ext cx="412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初步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/Web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基础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经典长宋简" panose="02010609000101010101" pitchFamily="49" charset="-122"/>
            </a:endParaRPr>
          </a:p>
          <a:p>
            <a:pPr algn="dist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/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数据库（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sql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经典长宋简" panose="02010609000101010101" pitchFamily="49" charset="-122"/>
              </a:rPr>
              <a:t>）基础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AC5ED35-24D3-955C-72A3-666F20FA53FE}"/>
              </a:ext>
            </a:extLst>
          </p:cNvPr>
          <p:cNvGrpSpPr/>
          <p:nvPr/>
        </p:nvGrpSpPr>
        <p:grpSpPr>
          <a:xfrm>
            <a:off x="4693920" y="3402187"/>
            <a:ext cx="6613508" cy="153487"/>
            <a:chOff x="4216622" y="3991802"/>
            <a:chExt cx="6613508" cy="153487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B8822D19-E19B-F86E-E5BB-B2E33BAE902D}"/>
                </a:ext>
              </a:extLst>
            </p:cNvPr>
            <p:cNvSpPr/>
            <p:nvPr/>
          </p:nvSpPr>
          <p:spPr>
            <a:xfrm>
              <a:off x="4216622" y="3991803"/>
              <a:ext cx="3523384" cy="153486"/>
            </a:xfrm>
            <a:prstGeom prst="parallelogram">
              <a:avLst>
                <a:gd name="adj" fmla="val 8181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70DE6261-2CFA-3DC1-A0CE-362047DFBBBF}"/>
                </a:ext>
              </a:extLst>
            </p:cNvPr>
            <p:cNvSpPr/>
            <p:nvPr/>
          </p:nvSpPr>
          <p:spPr>
            <a:xfrm>
              <a:off x="7741920" y="3991802"/>
              <a:ext cx="1706643" cy="138738"/>
            </a:xfrm>
            <a:prstGeom prst="parallelogram">
              <a:avLst>
                <a:gd name="adj" fmla="val 8181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1698171-B6F5-CC37-F31A-D1D43CC20CAC}"/>
                </a:ext>
              </a:extLst>
            </p:cNvPr>
            <p:cNvGrpSpPr/>
            <p:nvPr/>
          </p:nvGrpSpPr>
          <p:grpSpPr>
            <a:xfrm>
              <a:off x="9543699" y="3991802"/>
              <a:ext cx="1286431" cy="147509"/>
              <a:chOff x="5753187" y="3991802"/>
              <a:chExt cx="1286431" cy="147509"/>
            </a:xfrm>
          </p:grpSpPr>
          <p:sp>
            <p:nvSpPr>
              <p:cNvPr id="10" name="五角星 9">
                <a:extLst>
                  <a:ext uri="{FF2B5EF4-FFF2-40B4-BE49-F238E27FC236}">
                    <a16:creationId xmlns:a16="http://schemas.microsoft.com/office/drawing/2014/main" id="{D2202A0C-C29E-4090-93A4-12D0C0823DB1}"/>
                  </a:ext>
                </a:extLst>
              </p:cNvPr>
              <p:cNvSpPr/>
              <p:nvPr/>
            </p:nvSpPr>
            <p:spPr>
              <a:xfrm>
                <a:off x="5753187" y="3991802"/>
                <a:ext cx="147509" cy="14750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8" name="五角星 27">
                <a:extLst>
                  <a:ext uri="{FF2B5EF4-FFF2-40B4-BE49-F238E27FC236}">
                    <a16:creationId xmlns:a16="http://schemas.microsoft.com/office/drawing/2014/main" id="{21A7F06B-5267-53AA-4D30-7623E402E3D6}"/>
                  </a:ext>
                </a:extLst>
              </p:cNvPr>
              <p:cNvSpPr/>
              <p:nvPr/>
            </p:nvSpPr>
            <p:spPr>
              <a:xfrm>
                <a:off x="6037918" y="3991802"/>
                <a:ext cx="147509" cy="147509"/>
              </a:xfrm>
              <a:prstGeom prst="star5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9" name="五角星 28">
                <a:extLst>
                  <a:ext uri="{FF2B5EF4-FFF2-40B4-BE49-F238E27FC236}">
                    <a16:creationId xmlns:a16="http://schemas.microsoft.com/office/drawing/2014/main" id="{3764D5CF-44CD-E599-68E7-04E7CD64D29B}"/>
                  </a:ext>
                </a:extLst>
              </p:cNvPr>
              <p:cNvSpPr/>
              <p:nvPr/>
            </p:nvSpPr>
            <p:spPr>
              <a:xfrm>
                <a:off x="6322649" y="3991802"/>
                <a:ext cx="147509" cy="14750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0" name="五角星 29">
                <a:extLst>
                  <a:ext uri="{FF2B5EF4-FFF2-40B4-BE49-F238E27FC236}">
                    <a16:creationId xmlns:a16="http://schemas.microsoft.com/office/drawing/2014/main" id="{CAEFF1E5-16EE-79F7-FA62-24FCE22E3D60}"/>
                  </a:ext>
                </a:extLst>
              </p:cNvPr>
              <p:cNvSpPr/>
              <p:nvPr/>
            </p:nvSpPr>
            <p:spPr>
              <a:xfrm>
                <a:off x="6607380" y="3991802"/>
                <a:ext cx="147509" cy="147509"/>
              </a:xfrm>
              <a:prstGeom prst="star5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1" name="五角星 30">
                <a:extLst>
                  <a:ext uri="{FF2B5EF4-FFF2-40B4-BE49-F238E27FC236}">
                    <a16:creationId xmlns:a16="http://schemas.microsoft.com/office/drawing/2014/main" id="{CE68CDD3-E3E5-D917-2C61-7BC800D2ABDC}"/>
                  </a:ext>
                </a:extLst>
              </p:cNvPr>
              <p:cNvSpPr/>
              <p:nvPr/>
            </p:nvSpPr>
            <p:spPr>
              <a:xfrm>
                <a:off x="6892109" y="3991802"/>
                <a:ext cx="147509" cy="147509"/>
              </a:xfrm>
              <a:prstGeom prst="star5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23" name="PA_矩形 28">
            <a:extLst>
              <a:ext uri="{FF2B5EF4-FFF2-40B4-BE49-F238E27FC236}">
                <a16:creationId xmlns:a16="http://schemas.microsoft.com/office/drawing/2014/main" id="{F13AB418-D4FB-0DAA-99D2-1B5C5CAF9B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15860" y="4708937"/>
            <a:ext cx="4284640" cy="309124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>
                <a:latin typeface="思源宋体 CN" panose="02020400000000000000" pitchFamily="18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A lot can happen between now and never!</a:t>
            </a:r>
          </a:p>
        </p:txBody>
      </p:sp>
      <p:sp>
        <p:nvSpPr>
          <p:cNvPr id="24" name="PA_圆角矩形 31">
            <a:extLst>
              <a:ext uri="{FF2B5EF4-FFF2-40B4-BE49-F238E27FC236}">
                <a16:creationId xmlns:a16="http://schemas.microsoft.com/office/drawing/2014/main" id="{6C321909-135F-C32E-24BB-30F639445EA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58444" y="5288998"/>
            <a:ext cx="1759048" cy="483826"/>
          </a:xfrm>
          <a:prstGeom prst="flowChartTerminator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思源宋体 CN" panose="02020400000000000000" pitchFamily="18" charset="-122"/>
                <a:ea typeface="思源黑体 CN Bold" panose="020B0800000000000000" pitchFamily="34" charset="-122"/>
                <a:sym typeface=""/>
              </a:rPr>
              <a:t>主讲人：谢鹏程（</a:t>
            </a:r>
            <a:r>
              <a:rPr lang="en-US" altLang="zh-CN" sz="1400" b="1" dirty="0">
                <a:solidFill>
                  <a:schemeClr val="tx1"/>
                </a:solidFill>
                <a:latin typeface="思源宋体 CN" panose="02020400000000000000" pitchFamily="18" charset="-122"/>
                <a:ea typeface="思源黑体 CN Bold" panose="020B0800000000000000" pitchFamily="34" charset="-122"/>
                <a:sym typeface=""/>
              </a:rPr>
              <a:t>CFIT</a:t>
            </a:r>
            <a:r>
              <a:rPr lang="zh-CN" altLang="en-US" sz="1400" b="1" dirty="0">
                <a:solidFill>
                  <a:schemeClr val="tx1"/>
                </a:solidFill>
                <a:latin typeface="思源宋体 CN" panose="02020400000000000000" pitchFamily="18" charset="-122"/>
                <a:ea typeface="思源黑体 CN Bold" panose="020B0800000000000000" pitchFamily="34" charset="-122"/>
                <a:sym typeface=""/>
              </a:rPr>
              <a:t>）</a:t>
            </a:r>
            <a:endParaRPr lang="en-US" altLang="zh-CN" sz="1400" b="1" dirty="0">
              <a:solidFill>
                <a:schemeClr val="tx1"/>
              </a:solidFill>
              <a:latin typeface="思源宋体 CN" panose="02020400000000000000" pitchFamily="18" charset="-122"/>
              <a:ea typeface="思源黑体 CN Bold" panose="020B0800000000000000" pitchFamily="34" charset="-122"/>
              <a:sym typeface=""/>
            </a:endParaRPr>
          </a:p>
        </p:txBody>
      </p:sp>
      <p:sp>
        <p:nvSpPr>
          <p:cNvPr id="33" name="PA_圆角矩形 31">
            <a:extLst>
              <a:ext uri="{FF2B5EF4-FFF2-40B4-BE49-F238E27FC236}">
                <a16:creationId xmlns:a16="http://schemas.microsoft.com/office/drawing/2014/main" id="{9ED07703-A614-4F60-7824-E8B46EDA71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090484" y="5814502"/>
            <a:ext cx="1393298" cy="264266"/>
          </a:xfrm>
          <a:prstGeom prst="flowChartTerminator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00" b="1" dirty="0">
              <a:solidFill>
                <a:schemeClr val="tx1"/>
              </a:solidFill>
              <a:latin typeface="思源宋体 CN" panose="02020400000000000000" pitchFamily="18" charset="-122"/>
              <a:ea typeface="思源黑体 CN Bold" panose="020B0800000000000000" pitchFamily="34" charset="-122"/>
              <a:sym typeface="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03B871-F18E-32BC-B2BF-A6AE7CCAC4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90" y="2386007"/>
            <a:ext cx="1921331" cy="20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3" grpId="0"/>
      <p:bldP spid="24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828E0-3929-5A21-A7C9-3ACE25F4F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B298892C-0E5C-6C82-8B8D-C2B90431F70B}"/>
              </a:ext>
            </a:extLst>
          </p:cNvPr>
          <p:cNvGrpSpPr/>
          <p:nvPr/>
        </p:nvGrpSpPr>
        <p:grpSpPr>
          <a:xfrm>
            <a:off x="8067277" y="1642053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6F8D9C58-E12B-94D6-AE6A-561CCD52AAF0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E0256EF4-FA75-41F8-966F-42156E8F1FA0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1B294CA-88EF-9E32-A165-0F7B5E3F89BD}"/>
              </a:ext>
            </a:extLst>
          </p:cNvPr>
          <p:cNvGrpSpPr/>
          <p:nvPr/>
        </p:nvGrpSpPr>
        <p:grpSpPr>
          <a:xfrm flipH="1">
            <a:off x="4964441" y="1660207"/>
            <a:ext cx="285752" cy="214315"/>
            <a:chOff x="4572000" y="1785925"/>
            <a:chExt cx="357190" cy="357191"/>
          </a:xfrm>
          <a:solidFill>
            <a:srgbClr val="025AA2"/>
          </a:solidFill>
        </p:grpSpPr>
        <p:sp>
          <p:nvSpPr>
            <p:cNvPr id="67" name="燕尾形 66">
              <a:extLst>
                <a:ext uri="{FF2B5EF4-FFF2-40B4-BE49-F238E27FC236}">
                  <a16:creationId xmlns:a16="http://schemas.microsoft.com/office/drawing/2014/main" id="{BE1C3817-12A1-75E7-B89B-A0006C4D208E}"/>
                </a:ext>
              </a:extLst>
            </p:cNvPr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64FA5FDA-3283-8E38-1404-340C71758882}"/>
                </a:ext>
              </a:extLst>
            </p:cNvPr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8061E657-7C38-0EAC-F7A5-A0A79F838DB3}"/>
              </a:ext>
            </a:extLst>
          </p:cNvPr>
          <p:cNvSpPr/>
          <p:nvPr/>
        </p:nvSpPr>
        <p:spPr>
          <a:xfrm>
            <a:off x="36133" y="5383443"/>
            <a:ext cx="11555385" cy="667386"/>
          </a:xfrm>
          <a:prstGeom prst="parallelogram">
            <a:avLst>
              <a:gd name="adj" fmla="val 114610"/>
            </a:avLst>
          </a:prstGeom>
          <a:solidFill>
            <a:srgbClr val="E8EE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96398AE-7CCF-6A78-90C8-38B426D3EA9D}"/>
              </a:ext>
            </a:extLst>
          </p:cNvPr>
          <p:cNvGrpSpPr/>
          <p:nvPr/>
        </p:nvGrpSpPr>
        <p:grpSpPr>
          <a:xfrm>
            <a:off x="821058" y="4734711"/>
            <a:ext cx="707789" cy="807067"/>
            <a:chOff x="1547825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8A99F317-A8B8-20F6-FEC8-C5676C643539}"/>
                </a:ext>
              </a:extLst>
            </p:cNvPr>
            <p:cNvSpPr/>
            <p:nvPr/>
          </p:nvSpPr>
          <p:spPr bwMode="auto">
            <a:xfrm>
              <a:off x="1616882" y="3067051"/>
              <a:ext cx="784080" cy="1378744"/>
            </a:xfrm>
            <a:prstGeom prst="round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C1BCA6E7-E8A1-CD08-85F2-7D8B7AA78695}"/>
                </a:ext>
              </a:extLst>
            </p:cNvPr>
            <p:cNvSpPr txBox="1"/>
            <p:nvPr/>
          </p:nvSpPr>
          <p:spPr bwMode="auto">
            <a:xfrm>
              <a:off x="1547825" y="3742884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The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54979D2-7AE1-0783-B1A4-A0A4B8346F2D}"/>
              </a:ext>
            </a:extLst>
          </p:cNvPr>
          <p:cNvGrpSpPr/>
          <p:nvPr/>
        </p:nvGrpSpPr>
        <p:grpSpPr>
          <a:xfrm>
            <a:off x="2631792" y="4734509"/>
            <a:ext cx="679016" cy="807763"/>
            <a:chOff x="2504885" y="3482277"/>
            <a:chExt cx="958669" cy="137993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D75AEE1F-EB46-3D27-E246-BC96CFF465FF}"/>
                </a:ext>
              </a:extLst>
            </p:cNvPr>
            <p:cNvSpPr/>
            <p:nvPr/>
          </p:nvSpPr>
          <p:spPr bwMode="auto">
            <a:xfrm>
              <a:off x="2505234" y="3482277"/>
              <a:ext cx="958320" cy="1379934"/>
            </a:xfrm>
            <a:prstGeom prst="roundRect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2A57560F-9156-98E9-CC8A-2164913E416D}"/>
                </a:ext>
              </a:extLst>
            </p:cNvPr>
            <p:cNvSpPr txBox="1"/>
            <p:nvPr/>
          </p:nvSpPr>
          <p:spPr bwMode="auto">
            <a:xfrm>
              <a:off x="2504885" y="4161802"/>
              <a:ext cx="908446" cy="426282"/>
            </a:xfrm>
            <a:prstGeom prst="rect">
              <a:avLst/>
            </a:prstGeom>
            <a:noFill/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>
              <a:defPPr>
                <a:defRPr lang="zh-CN"/>
              </a:defPPr>
              <a:lvl1pPr algn="ctr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600" b="1" dirty="0">
                  <a:cs typeface="+mn-ea"/>
                  <a:sym typeface="+mn-lt"/>
                </a:rPr>
                <a:t>of</a:t>
              </a:r>
              <a:endParaRPr lang="zh-CN" alt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937DF6B-A158-A4EF-9A01-0762185EA37F}"/>
              </a:ext>
            </a:extLst>
          </p:cNvPr>
          <p:cNvGrpSpPr/>
          <p:nvPr/>
        </p:nvGrpSpPr>
        <p:grpSpPr>
          <a:xfrm>
            <a:off x="1726426" y="4734711"/>
            <a:ext cx="707789" cy="807067"/>
            <a:chOff x="3496656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E31CF3F9-A324-9134-713B-6FF59389E249}"/>
                </a:ext>
              </a:extLst>
            </p:cNvPr>
            <p:cNvSpPr/>
            <p:nvPr/>
          </p:nvSpPr>
          <p:spPr bwMode="auto">
            <a:xfrm>
              <a:off x="3592130" y="3067051"/>
              <a:ext cx="740520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946C260C-0C2A-7F2A-CE03-2AE918491020}"/>
                </a:ext>
              </a:extLst>
            </p:cNvPr>
            <p:cNvSpPr txBox="1"/>
            <p:nvPr/>
          </p:nvSpPr>
          <p:spPr bwMode="auto">
            <a:xfrm>
              <a:off x="3496656" y="3760630"/>
              <a:ext cx="908447" cy="42628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dirty="0">
                  <a:solidFill>
                    <a:srgbClr val="FEFEFE"/>
                  </a:solidFill>
                  <a:sym typeface="+mn-lt"/>
                </a:rPr>
                <a:t>Zen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85A286B-6601-7228-B726-4F38513EBB8B}"/>
              </a:ext>
            </a:extLst>
          </p:cNvPr>
          <p:cNvGrpSpPr/>
          <p:nvPr/>
        </p:nvGrpSpPr>
        <p:grpSpPr>
          <a:xfrm>
            <a:off x="3508385" y="4734711"/>
            <a:ext cx="707789" cy="807067"/>
            <a:chOff x="4488670" y="3067051"/>
            <a:chExt cx="908447" cy="1378744"/>
          </a:xfrm>
          <a:gradFill>
            <a:gsLst>
              <a:gs pos="0">
                <a:srgbClr val="215398"/>
              </a:gs>
              <a:gs pos="100000">
                <a:srgbClr val="183C6E"/>
              </a:gs>
            </a:gsLst>
            <a:lin ang="5400000" scaled="1"/>
          </a:gradFill>
          <a:effectLst>
            <a:reflection blurRad="6350" stA="50000" endA="300" endPos="55000" dir="5400000" sy="-100000" algn="bl" rotWithShape="0"/>
          </a:effectLst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E4E260CF-DD99-049B-059D-504CCE480241}"/>
                </a:ext>
              </a:extLst>
            </p:cNvPr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8D23A256-D5F2-6690-2F04-206DB808DE06}"/>
                </a:ext>
              </a:extLst>
            </p:cNvPr>
            <p:cNvSpPr txBox="1"/>
            <p:nvPr/>
          </p:nvSpPr>
          <p:spPr bwMode="auto">
            <a:xfrm>
              <a:off x="4488670" y="3696808"/>
              <a:ext cx="908447" cy="52322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dirty="0" err="1">
                  <a:solidFill>
                    <a:srgbClr val="FEFEFE"/>
                  </a:solidFill>
                  <a:sym typeface="+mn-lt"/>
                </a:rPr>
                <a:t>py</a:t>
              </a:r>
              <a:endParaRPr lang="zh-CN" altLang="en-US" dirty="0">
                <a:solidFill>
                  <a:srgbClr val="FEFEFE"/>
                </a:solidFill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24957AF-0148-148E-7B95-CC70ABED4D08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29" name="文本框 1">
              <a:extLst>
                <a:ext uri="{FF2B5EF4-FFF2-40B4-BE49-F238E27FC236}">
                  <a16:creationId xmlns:a16="http://schemas.microsoft.com/office/drawing/2014/main" id="{5667A6CD-5510-61DF-81EE-9FAD8540C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3776" y="562259"/>
              <a:ext cx="92204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变量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9E02DB4-8DF8-9A9C-E20A-82AFA2116F80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67DD93C3-1814-AA5B-ED2F-B91157F5045D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CF74D8C9-ADBE-9E94-068C-EE8A9843A9CB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7F23AD-512C-A86E-A1E7-394CE596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56" y="1615122"/>
            <a:ext cx="2581288" cy="25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">
            <a:extLst>
              <a:ext uri="{FF2B5EF4-FFF2-40B4-BE49-F238E27FC236}">
                <a16:creationId xmlns:a16="http://schemas.microsoft.com/office/drawing/2014/main" id="{0E24B48D-5015-C2F2-85D5-47F861334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599" y="2271556"/>
            <a:ext cx="7721986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其定义较为简单，定义时无需声明变量类型，直接进行赋值操作。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a=1</a:t>
            </a: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a= 'hello? '</a:t>
            </a: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注意，字符串还有两种表示。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a=r 'hello\n ',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其中的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' \n '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不会被转义为换行符。而是直接输出。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b=f 'he{a}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llo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'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，实现格式化输出，此处输出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'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he</a:t>
            </a:r>
            <a:r>
              <a:rPr lang="en-US" altLang="zh-CN" u="sng" dirty="0" err="1">
                <a:latin typeface="+mn-lt"/>
                <a:ea typeface="+mn-ea"/>
                <a:cs typeface="+mn-ea"/>
                <a:sym typeface="+mn-lt"/>
              </a:rPr>
              <a:t>hello</a:t>
            </a:r>
            <a:r>
              <a:rPr lang="en-US" altLang="zh-CN" u="sng" dirty="0">
                <a:latin typeface="+mn-lt"/>
                <a:ea typeface="+mn-ea"/>
                <a:cs typeface="+mn-ea"/>
                <a:sym typeface="+mn-lt"/>
              </a:rPr>
              <a:t>\</a:t>
            </a:r>
            <a:r>
              <a:rPr lang="en-US" altLang="zh-CN" u="sng" dirty="0" err="1"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llo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'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输出亦可使用这两种表示规范输出。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变量还可以类型转换。对于整型和浮点型的转换，会自动判断转换结果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进行隐式转换；不像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的松弛感，直接将字符串和数字类型相加会出错。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此时需要强制类型转换。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3*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903445-ACFB-8D73-CA2F-77A19210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701" y="1633442"/>
            <a:ext cx="1366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定义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类型转换</a:t>
            </a:r>
          </a:p>
        </p:txBody>
      </p:sp>
    </p:spTree>
    <p:extLst>
      <p:ext uri="{BB962C8B-B14F-4D97-AF65-F5344CB8AC3E}">
        <p14:creationId xmlns:p14="http://schemas.microsoft.com/office/powerpoint/2010/main" val="618406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8227A-C5A1-DD42-E26B-AB6DBC645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6">
            <a:extLst>
              <a:ext uri="{FF2B5EF4-FFF2-40B4-BE49-F238E27FC236}">
                <a16:creationId xmlns:a16="http://schemas.microsoft.com/office/drawing/2014/main" id="{D4E1798A-C84C-F6A0-D498-C11BDCB802B5}"/>
              </a:ext>
            </a:extLst>
          </p:cNvPr>
          <p:cNvSpPr txBox="1"/>
          <p:nvPr/>
        </p:nvSpPr>
        <p:spPr>
          <a:xfrm>
            <a:off x="939073" y="1735361"/>
            <a:ext cx="9791482" cy="426401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此处介绍变量的运算、输入。</a:t>
            </a:r>
            <a:endParaRPr lang="en-US" altLang="zh-CN" sz="1400" dirty="0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032954B-5CB8-53A3-8000-8BA3984BF7CB}"/>
              </a:ext>
            </a:extLst>
          </p:cNvPr>
          <p:cNvGrpSpPr/>
          <p:nvPr/>
        </p:nvGrpSpPr>
        <p:grpSpPr>
          <a:xfrm>
            <a:off x="4384387" y="562259"/>
            <a:ext cx="3415201" cy="767611"/>
            <a:chOff x="4384387" y="562259"/>
            <a:chExt cx="3415201" cy="767611"/>
          </a:xfrm>
        </p:grpSpPr>
        <p:sp>
          <p:nvSpPr>
            <p:cNvPr id="17" name="文本框 1">
              <a:extLst>
                <a:ext uri="{FF2B5EF4-FFF2-40B4-BE49-F238E27FC236}">
                  <a16:creationId xmlns:a16="http://schemas.microsoft.com/office/drawing/2014/main" id="{22B5C74D-B7BA-8505-2F12-CEA86DC05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3774" y="562259"/>
              <a:ext cx="92204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latin typeface="+mn-lt"/>
                  <a:ea typeface="+mn-ea"/>
                  <a:cs typeface="+mn-ea"/>
                  <a:sym typeface="+mn-lt"/>
                </a:rPr>
                <a:t>变量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C985BED-D7A5-24F4-F702-BF6D9B636468}"/>
                </a:ext>
              </a:extLst>
            </p:cNvPr>
            <p:cNvGrpSpPr/>
            <p:nvPr/>
          </p:nvGrpSpPr>
          <p:grpSpPr>
            <a:xfrm>
              <a:off x="4384387" y="1188415"/>
              <a:ext cx="3415201" cy="141455"/>
              <a:chOff x="6033362" y="3991802"/>
              <a:chExt cx="3415201" cy="1414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3440AD78-111F-C165-BDC7-61D6A8C59E83}"/>
                  </a:ext>
                </a:extLst>
              </p:cNvPr>
              <p:cNvSpPr/>
              <p:nvPr/>
            </p:nvSpPr>
            <p:spPr>
              <a:xfrm>
                <a:off x="6033362" y="3994519"/>
                <a:ext cx="1706644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5918F61D-DB3A-20C5-ABB4-43E8CBBD7DC6}"/>
                  </a:ext>
                </a:extLst>
              </p:cNvPr>
              <p:cNvSpPr/>
              <p:nvPr/>
            </p:nvSpPr>
            <p:spPr>
              <a:xfrm>
                <a:off x="7741920" y="3991802"/>
                <a:ext cx="1706643" cy="138738"/>
              </a:xfrm>
              <a:prstGeom prst="parallelogram">
                <a:avLst>
                  <a:gd name="adj" fmla="val 8181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3" name="TextBox 17">
            <a:extLst>
              <a:ext uri="{FF2B5EF4-FFF2-40B4-BE49-F238E27FC236}">
                <a16:creationId xmlns:a16="http://schemas.microsoft.com/office/drawing/2014/main" id="{F450625C-FE4B-0F2C-7E75-C710592CCCD8}"/>
              </a:ext>
            </a:extLst>
          </p:cNvPr>
          <p:cNvSpPr txBox="1"/>
          <p:nvPr/>
        </p:nvSpPr>
        <p:spPr>
          <a:xfrm>
            <a:off x="939073" y="2161762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算术运算符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17F6FD9-D6D5-3C19-C7AF-BCF8EA63F1E5}"/>
              </a:ext>
            </a:extLst>
          </p:cNvPr>
          <p:cNvSpPr txBox="1"/>
          <p:nvPr/>
        </p:nvSpPr>
        <p:spPr>
          <a:xfrm>
            <a:off x="873757" y="2473943"/>
            <a:ext cx="9791482" cy="74956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和数学</a:t>
            </a:r>
            <a:r>
              <a:rPr lang="en-US" altLang="zh-CN" sz="1400" dirty="0">
                <a:cs typeface="+mn-ea"/>
                <a:sym typeface="+mn-lt"/>
              </a:rPr>
              <a:t>/C++</a:t>
            </a:r>
            <a:r>
              <a:rPr lang="zh-CN" altLang="en-US" sz="1400" dirty="0">
                <a:cs typeface="+mn-ea"/>
                <a:sym typeface="+mn-lt"/>
              </a:rPr>
              <a:t>基本相同，有加减乘除、幂运算等，其中除法的</a:t>
            </a:r>
            <a:r>
              <a:rPr lang="en-US" altLang="zh-CN" sz="1400" dirty="0">
                <a:cs typeface="+mn-ea"/>
                <a:sym typeface="+mn-lt"/>
              </a:rPr>
              <a:t>/</a:t>
            </a:r>
            <a:r>
              <a:rPr lang="zh-CN" altLang="en-US" sz="1400" dirty="0">
                <a:cs typeface="+mn-ea"/>
                <a:sym typeface="+mn-lt"/>
              </a:rPr>
              <a:t>得到的结果是浮点数，如果想整除应当使用</a:t>
            </a:r>
            <a:r>
              <a:rPr lang="en-US" altLang="zh-CN" sz="1400" dirty="0">
                <a:cs typeface="+mn-ea"/>
                <a:sym typeface="+mn-lt"/>
              </a:rPr>
              <a:t>//;</a:t>
            </a:r>
            <a:r>
              <a:rPr lang="zh-CN" altLang="en-US" sz="1400" dirty="0">
                <a:cs typeface="+mn-ea"/>
                <a:sym typeface="+mn-lt"/>
              </a:rPr>
              <a:t>幂运算符使用符号为</a:t>
            </a:r>
            <a:r>
              <a:rPr lang="en-US" altLang="zh-CN" sz="1400" dirty="0">
                <a:cs typeface="+mn-ea"/>
                <a:sym typeface="+mn-lt"/>
              </a:rPr>
              <a:t>**(</a:t>
            </a:r>
            <a:r>
              <a:rPr lang="zh-CN" altLang="en-US" sz="1400" dirty="0">
                <a:cs typeface="+mn-ea"/>
                <a:sym typeface="+mn-lt"/>
              </a:rPr>
              <a:t>两个</a:t>
            </a:r>
            <a:r>
              <a:rPr lang="en-US" altLang="zh-CN" sz="1400" dirty="0">
                <a:cs typeface="+mn-ea"/>
                <a:sym typeface="+mn-lt"/>
              </a:rPr>
              <a:t>*</a:t>
            </a:r>
            <a:r>
              <a:rPr lang="zh-CN" altLang="en-US" sz="1400" dirty="0">
                <a:cs typeface="+mn-ea"/>
                <a:sym typeface="+mn-lt"/>
              </a:rPr>
              <a:t>号</a:t>
            </a:r>
            <a:r>
              <a:rPr lang="en-US" altLang="zh-CN" sz="1400" dirty="0">
                <a:cs typeface="+mn-ea"/>
                <a:sym typeface="+mn-lt"/>
              </a:rPr>
              <a:t>),</a:t>
            </a:r>
            <a:r>
              <a:rPr lang="zh-CN" altLang="en-US" sz="1400" dirty="0">
                <a:cs typeface="+mn-ea"/>
                <a:sym typeface="+mn-lt"/>
              </a:rPr>
              <a:t>也可以使用</a:t>
            </a:r>
            <a:r>
              <a:rPr lang="en-US" altLang="zh-CN" sz="1400" dirty="0">
                <a:cs typeface="+mn-ea"/>
                <a:sym typeface="+mn-lt"/>
              </a:rPr>
              <a:t>pow</a:t>
            </a:r>
            <a:r>
              <a:rPr lang="zh-CN" altLang="en-US" sz="1400" dirty="0">
                <a:cs typeface="+mn-ea"/>
                <a:sym typeface="+mn-lt"/>
              </a:rPr>
              <a:t>函数（自行搜索）。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25B11BB9-A6EE-091B-62A7-16109EC07ACA}"/>
              </a:ext>
            </a:extLst>
          </p:cNvPr>
          <p:cNvSpPr txBox="1"/>
          <p:nvPr/>
        </p:nvSpPr>
        <p:spPr>
          <a:xfrm>
            <a:off x="920022" y="3114261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逻辑运算符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DE30B104-91DA-44CF-28DB-B7350E4786B9}"/>
              </a:ext>
            </a:extLst>
          </p:cNvPr>
          <p:cNvSpPr txBox="1"/>
          <p:nvPr/>
        </p:nvSpPr>
        <p:spPr>
          <a:xfrm>
            <a:off x="854706" y="3426442"/>
            <a:ext cx="9791482" cy="749566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逻辑运算符和变量结合形成逻辑表达式，一般运算得到的结果为</a:t>
            </a:r>
            <a:r>
              <a:rPr lang="en-US" altLang="zh-CN" sz="1400" dirty="0">
                <a:cs typeface="+mn-ea"/>
                <a:sym typeface="+mn-lt"/>
              </a:rPr>
              <a:t>True</a:t>
            </a:r>
            <a:r>
              <a:rPr lang="zh-CN" altLang="en-US" sz="1400" dirty="0">
                <a:cs typeface="+mn-ea"/>
                <a:sym typeface="+mn-lt"/>
              </a:rPr>
              <a:t>或</a:t>
            </a:r>
            <a:r>
              <a:rPr lang="en-US" altLang="zh-CN" sz="1400" dirty="0">
                <a:cs typeface="+mn-ea"/>
                <a:sym typeface="+mn-lt"/>
              </a:rPr>
              <a:t>False.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其包含的运算符包含</a:t>
            </a:r>
            <a:r>
              <a:rPr lang="en-US" altLang="zh-CN" sz="1400" dirty="0">
                <a:cs typeface="+mn-ea"/>
                <a:sym typeface="+mn-lt"/>
              </a:rPr>
              <a:t>&lt;, &gt;, ==, != ,</a:t>
            </a:r>
            <a:r>
              <a:rPr lang="en-US" altLang="zh-CN" sz="1400" dirty="0" err="1">
                <a:cs typeface="+mn-ea"/>
                <a:sym typeface="+mn-lt"/>
              </a:rPr>
              <a:t>is,not,in</a:t>
            </a:r>
            <a:r>
              <a:rPr lang="zh-CN" altLang="en-US" sz="1400" dirty="0">
                <a:cs typeface="+mn-ea"/>
                <a:sym typeface="+mn-lt"/>
              </a:rPr>
              <a:t>等等。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C0CBEFD3-4CB2-B32F-439B-4816E1ECBC19}"/>
              </a:ext>
            </a:extLst>
          </p:cNvPr>
          <p:cNvSpPr txBox="1"/>
          <p:nvPr/>
        </p:nvSpPr>
        <p:spPr>
          <a:xfrm>
            <a:off x="920021" y="4036829"/>
            <a:ext cx="297633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D954D097-0007-36D7-26FD-B249D50491B9}"/>
              </a:ext>
            </a:extLst>
          </p:cNvPr>
          <p:cNvSpPr txBox="1"/>
          <p:nvPr/>
        </p:nvSpPr>
        <p:spPr>
          <a:xfrm>
            <a:off x="854705" y="4349010"/>
            <a:ext cx="9791482" cy="1395897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使用</a:t>
            </a:r>
            <a:r>
              <a:rPr lang="en-US" altLang="zh-CN" sz="1400" dirty="0">
                <a:cs typeface="+mn-ea"/>
                <a:sym typeface="+mn-lt"/>
              </a:rPr>
              <a:t>input</a:t>
            </a:r>
            <a:r>
              <a:rPr lang="zh-CN" altLang="en-US" sz="1400" dirty="0">
                <a:cs typeface="+mn-ea"/>
                <a:sym typeface="+mn-lt"/>
              </a:rPr>
              <a:t>函数。该函数接受一个参数，表示用户输入前的提示交互。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input('</a:t>
            </a:r>
            <a:r>
              <a:rPr lang="zh-CN" altLang="en-US" sz="1400" dirty="0">
                <a:cs typeface="+mn-ea"/>
                <a:sym typeface="+mn-lt"/>
              </a:rPr>
              <a:t>输入一个数字：</a:t>
            </a:r>
            <a:r>
              <a:rPr lang="en-US" altLang="zh-CN" sz="1400" dirty="0">
                <a:cs typeface="+mn-ea"/>
                <a:sym typeface="+mn-lt"/>
              </a:rPr>
              <a:t>')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将会在提供输入前展示这段文字。如果不加入该参数，则直接在程序对应位置等待用户输入。</a:t>
            </a:r>
            <a:endParaRPr lang="en-US" altLang="zh-CN" sz="14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*</a:t>
            </a:r>
            <a:r>
              <a:rPr lang="zh-CN" altLang="en-US" sz="1400" dirty="0">
                <a:cs typeface="+mn-ea"/>
                <a:sym typeface="+mn-lt"/>
              </a:rPr>
              <a:t>演示</a:t>
            </a:r>
            <a:r>
              <a:rPr lang="en-US" altLang="zh-CN" sz="1400" dirty="0">
                <a:cs typeface="+mn-ea"/>
                <a:sym typeface="+mn-lt"/>
              </a:rPr>
              <a:t>3*</a:t>
            </a:r>
          </a:p>
        </p:txBody>
      </p:sp>
    </p:spTree>
    <p:extLst>
      <p:ext uri="{BB962C8B-B14F-4D97-AF65-F5344CB8AC3E}">
        <p14:creationId xmlns:p14="http://schemas.microsoft.com/office/powerpoint/2010/main" val="1991600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  <p:bldP spid="5" grpId="0"/>
      <p:bldP spid="2" grpId="0"/>
      <p:bldP spid="4" grpId="0"/>
      <p:bldP spid="7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立体公司简介"/>
  <p:tag name="ISPRING_ULTRA_SCORM_COURSE_ID" val="1AB362B5-F336-4AF5-9F18-EFF8CA5EB87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58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70C0"/>
      </a:accent1>
      <a:accent2>
        <a:srgbClr val="C00000"/>
      </a:accent2>
      <a:accent3>
        <a:srgbClr val="0070C0"/>
      </a:accent3>
      <a:accent4>
        <a:srgbClr val="C00000"/>
      </a:accent4>
      <a:accent5>
        <a:srgbClr val="0070C0"/>
      </a:accent5>
      <a:accent6>
        <a:srgbClr val="C00000"/>
      </a:accent6>
      <a:hlink>
        <a:srgbClr val="0070C0"/>
      </a:hlink>
      <a:folHlink>
        <a:srgbClr val="C00000"/>
      </a:folHlink>
    </a:clrScheme>
    <a:fontScheme name="Temp">
      <a:majorFont>
        <a:latin typeface="思源黑体 CN Normal" panose="020F0302020204030204"/>
        <a:ea typeface="思源黑体 CN Normal"/>
        <a:cs typeface=""/>
      </a:majorFont>
      <a:minorFont>
        <a:latin typeface="思源黑体 CN Normal" panose="020F0502020204030204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6294</TotalTime>
  <Words>7419</Words>
  <Application>Microsoft Office PowerPoint</Application>
  <PresentationFormat>宽屏</PresentationFormat>
  <Paragraphs>848</Paragraphs>
  <Slides>70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6" baseType="lpstr">
      <vt:lpstr>思源宋体 CN</vt:lpstr>
      <vt:lpstr>Consolas</vt:lpstr>
      <vt:lpstr>Arial</vt:lpstr>
      <vt:lpstr>Calibri</vt:lpstr>
      <vt:lpstr>思源黑体 CN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CFITSEC Presents</dc:title>
  <dc:creator>Administrator</dc:creator>
  <cp:lastModifiedBy>Prox Year</cp:lastModifiedBy>
  <cp:revision>629</cp:revision>
  <dcterms:created xsi:type="dcterms:W3CDTF">2016-10-08T13:50:55Z</dcterms:created>
  <dcterms:modified xsi:type="dcterms:W3CDTF">2025-01-13T03:22:23Z</dcterms:modified>
</cp:coreProperties>
</file>